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9"/>
  </p:notesMasterIdLst>
  <p:sldIdLst>
    <p:sldId id="256" r:id="rId2"/>
    <p:sldId id="283" r:id="rId3"/>
    <p:sldId id="261" r:id="rId4"/>
    <p:sldId id="296" r:id="rId5"/>
    <p:sldId id="297" r:id="rId6"/>
    <p:sldId id="294" r:id="rId7"/>
    <p:sldId id="295" r:id="rId8"/>
    <p:sldId id="287" r:id="rId9"/>
    <p:sldId id="270" r:id="rId10"/>
    <p:sldId id="272" r:id="rId11"/>
    <p:sldId id="273" r:id="rId12"/>
    <p:sldId id="271" r:id="rId13"/>
    <p:sldId id="280" r:id="rId14"/>
    <p:sldId id="278" r:id="rId15"/>
    <p:sldId id="274" r:id="rId16"/>
    <p:sldId id="275" r:id="rId17"/>
    <p:sldId id="266" r:id="rId18"/>
  </p:sldIdLst>
  <p:sldSz cx="12192000" cy="6858000"/>
  <p:notesSz cx="6858000" cy="9144000"/>
  <p:custDataLst>
    <p:tags r:id="rId2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n Ulrika UV_HM" initials="BUU" lastIdx="11" clrIdx="0">
    <p:extLst>
      <p:ext uri="{19B8F6BF-5375-455C-9EA6-DF929625EA0E}">
        <p15:presenceInfo xmlns:p15="http://schemas.microsoft.com/office/powerpoint/2012/main" userId="S-1-5-21-2133076291-380518978-720635935-16911" providerId="AD"/>
      </p:ext>
    </p:extLst>
  </p:cmAuthor>
  <p:cmAuthor id="2" name="Sanner Färnstrand Jorun SUS_KO" initials="SFJS" lastIdx="32" clrIdx="1">
    <p:extLst>
      <p:ext uri="{19B8F6BF-5375-455C-9EA6-DF929625EA0E}">
        <p15:presenceInfo xmlns:p15="http://schemas.microsoft.com/office/powerpoint/2012/main" userId="S-1-5-21-2133076291-380518978-720635935-6021" providerId="AD"/>
      </p:ext>
    </p:extLst>
  </p:cmAuthor>
  <p:cmAuthor id="3" name="Eriksson Emelie UV_RÅ" initials="EEU" lastIdx="32" clrIdx="2">
    <p:extLst>
      <p:ext uri="{19B8F6BF-5375-455C-9EA6-DF929625EA0E}">
        <p15:presenceInfo xmlns:p15="http://schemas.microsoft.com/office/powerpoint/2012/main" userId="S-1-5-21-2133076291-380518978-720635935-18077" providerId="AD"/>
      </p:ext>
    </p:extLst>
  </p:cmAuthor>
  <p:cmAuthor id="4" name="Stevén Inger UV_HM" initials="SIU" lastIdx="11" clrIdx="3">
    <p:extLst>
      <p:ext uri="{19B8F6BF-5375-455C-9EA6-DF929625EA0E}">
        <p15:presenceInfo xmlns:p15="http://schemas.microsoft.com/office/powerpoint/2012/main" userId="S-1-5-21-2133076291-380518978-720635935-15213" providerId="AD"/>
      </p:ext>
    </p:extLst>
  </p:cmAuthor>
  <p:cmAuthor id="5" name="Eriksson Emelie UV_RÅ" initials="EEU [2]" lastIdx="1" clrIdx="4">
    <p:extLst>
      <p:ext uri="{19B8F6BF-5375-455C-9EA6-DF929625EA0E}">
        <p15:presenceInfo xmlns:p15="http://schemas.microsoft.com/office/powerpoint/2012/main" userId="Eriksson Emelie UV_RÅ"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B969"/>
    <a:srgbClr val="9999FF"/>
    <a:srgbClr val="01CB8C"/>
    <a:srgbClr val="FFCCFF"/>
    <a:srgbClr val="31B4F5"/>
    <a:srgbClr val="FFD765"/>
    <a:srgbClr val="F29569"/>
    <a:srgbClr val="9982B0"/>
    <a:srgbClr val="6666FF"/>
    <a:srgbClr val="DBB3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36978" autoAdjust="0"/>
  </p:normalViewPr>
  <p:slideViewPr>
    <p:cSldViewPr snapToGrid="0" showGuides="1">
      <p:cViewPr varScale="1">
        <p:scale>
          <a:sx n="32" d="100"/>
          <a:sy n="32" d="100"/>
        </p:scale>
        <p:origin x="2544" y="34"/>
      </p:cViewPr>
      <p:guideLst>
        <p:guide orient="horz" pos="2183"/>
        <p:guide pos="3840"/>
      </p:guideLst>
    </p:cSldViewPr>
  </p:slideViewPr>
  <p:notesTextViewPr>
    <p:cViewPr>
      <p:scale>
        <a:sx n="3" d="2"/>
        <a:sy n="3" d="2"/>
      </p:scale>
      <p:origin x="0" y="0"/>
    </p:cViewPr>
  </p:notesTextViewPr>
  <p:sorterViewPr>
    <p:cViewPr>
      <p:scale>
        <a:sx n="100" d="100"/>
        <a:sy n="100" d="100"/>
      </p:scale>
      <p:origin x="0" y="-33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EB0F2-9DD3-4214-A3B2-21EC891AAF17}" type="datetimeFigureOut">
              <a:rPr lang="sv-SE" smtClean="0"/>
              <a:t>2021-03-18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EEF-02C6-4B05-90BF-C85023F5C3D0}" type="slidenum">
              <a:rPr lang="sv-SE" smtClean="0"/>
              <a:t>‹#›</a:t>
            </a:fld>
            <a:endParaRPr lang="sv-SE"/>
          </a:p>
        </p:txBody>
      </p:sp>
    </p:spTree>
    <p:extLst>
      <p:ext uri="{BB962C8B-B14F-4D97-AF65-F5344CB8AC3E}">
        <p14:creationId xmlns:p14="http://schemas.microsoft.com/office/powerpoint/2010/main" val="77770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Hösten 2020 publicerade</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Livsmedelsverket nya nationella riktlinjer för måltider på sjukhus.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r</a:t>
            </a:r>
            <a:r>
              <a:rPr lang="sv-SE" sz="1200" b="0" i="0" u="none" strike="noStrike" kern="1200" baseline="0" dirty="0" smtClean="0">
                <a:solidFill>
                  <a:schemeClr val="tx1"/>
                </a:solidFill>
                <a:latin typeface="+mn-lt"/>
                <a:ea typeface="+mn-ea"/>
                <a:cs typeface="+mn-cs"/>
              </a:rPr>
              <a:t>iktlinjerna finns råd och stöd </a:t>
            </a:r>
            <a:r>
              <a:rPr lang="sv-SE" baseline="0" dirty="0" smtClean="0"/>
              <a:t>som grundas på forskning på området och erfarenheter från olika utvecklingsprojekt i Sverige och internationellt.</a:t>
            </a:r>
            <a:r>
              <a:rPr lang="sv-SE" sz="1200" kern="1200" dirty="0" smtClean="0">
                <a:solidFill>
                  <a:schemeClr val="tx1"/>
                </a:solidFill>
                <a:effectLst/>
                <a:latin typeface="+mn-lt"/>
                <a:ea typeface="+mn-ea"/>
                <a:cs typeface="+mn-cs"/>
              </a:rPr>
              <a:t> De </a:t>
            </a:r>
            <a:r>
              <a:rPr lang="sv-SE" sz="1200" kern="1200" baseline="0" dirty="0" smtClean="0">
                <a:solidFill>
                  <a:schemeClr val="tx1"/>
                </a:solidFill>
                <a:effectLst/>
                <a:latin typeface="+mn-lt"/>
                <a:ea typeface="+mn-ea"/>
                <a:cs typeface="+mn-cs"/>
              </a:rPr>
              <a:t>är framtagna av </a:t>
            </a:r>
            <a:r>
              <a:rPr lang="sv-SE" sz="1200" b="0" i="0" u="none" strike="noStrike" kern="1200" baseline="0" dirty="0" smtClean="0">
                <a:solidFill>
                  <a:schemeClr val="tx1"/>
                </a:solidFill>
                <a:latin typeface="+mn-lt"/>
                <a:ea typeface="+mn-ea"/>
                <a:cs typeface="+mn-cs"/>
              </a:rPr>
              <a:t>Nationellt kompetenscentrum för måltider i vård, skola och omsorg vid Livsmedelsverket. </a:t>
            </a:r>
            <a:endParaRPr lang="sv-SE" baseline="0" dirty="0" smtClean="0"/>
          </a:p>
        </p:txBody>
      </p:sp>
      <p:sp>
        <p:nvSpPr>
          <p:cNvPr id="4" name="Platshållare för bildnummer 3"/>
          <p:cNvSpPr>
            <a:spLocks noGrp="1"/>
          </p:cNvSpPr>
          <p:nvPr>
            <p:ph type="sldNum" sz="quarter" idx="10"/>
          </p:nvPr>
        </p:nvSpPr>
        <p:spPr/>
        <p:txBody>
          <a:bodyPr/>
          <a:lstStyle/>
          <a:p>
            <a:fld id="{07476B7F-077A-426B-B49E-786830C6C772}" type="slidenum">
              <a:rPr lang="sv-SE" smtClean="0"/>
              <a:t>1</a:t>
            </a:fld>
            <a:endParaRPr lang="sv-SE"/>
          </a:p>
        </p:txBody>
      </p:sp>
    </p:spTree>
    <p:extLst>
      <p:ext uri="{BB962C8B-B14F-4D97-AF65-F5344CB8AC3E}">
        <p14:creationId xmlns:p14="http://schemas.microsoft.com/office/powerpoint/2010/main" val="8417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solidFill>
                  <a:prstClr val="white"/>
                </a:solidFill>
                <a:latin typeface="+mn-lt"/>
              </a:rPr>
              <a:t>Så här sammanfattas riktlinjerna</a:t>
            </a:r>
            <a:r>
              <a:rPr lang="sv-SE" sz="1400" baseline="0" dirty="0" smtClean="0">
                <a:solidFill>
                  <a:prstClr val="white"/>
                </a:solidFill>
                <a:latin typeface="+mn-lt"/>
              </a:rPr>
              <a:t> för trivsamma måltider. Fokus här är på den sociala och fysiska måltidsmiljön.</a:t>
            </a:r>
            <a:endParaRPr lang="sv-SE" sz="1400" dirty="0" smtClean="0">
              <a:solidFill>
                <a:prstClr val="white"/>
              </a:solidFill>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36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solidFill>
                  <a:prstClr val="white"/>
                </a:solidFill>
                <a:latin typeface="+mn-lt"/>
              </a:rPr>
              <a:t>Så här sammanfattas riktlinjerna</a:t>
            </a:r>
            <a:r>
              <a:rPr lang="sv-SE" sz="1400" baseline="0" dirty="0" smtClean="0">
                <a:solidFill>
                  <a:prstClr val="white"/>
                </a:solidFill>
                <a:latin typeface="+mn-lt"/>
              </a:rPr>
              <a:t> för miljösmarta måltider. Fokus här är vilka livsmedel som upphandlas och på att minska matsvinn.</a:t>
            </a:r>
            <a:endParaRPr lang="sv-SE" sz="1400" dirty="0" smtClean="0">
              <a:solidFill>
                <a:prstClr val="white"/>
              </a:solidFill>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3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 typeface="Arial" panose="020B0604020202020204" pitchFamily="34" charset="0"/>
              <a:buNone/>
            </a:pPr>
            <a:r>
              <a:rPr lang="sv-SE" dirty="0" smtClean="0"/>
              <a:t>Att</a:t>
            </a:r>
            <a:r>
              <a:rPr lang="sv-SE" baseline="0" dirty="0" smtClean="0"/>
              <a:t> tillgodose patienternas energi, närings- och vätskebehov är grundläggande och här</a:t>
            </a:r>
            <a:r>
              <a:rPr lang="sv-SE" dirty="0" smtClean="0"/>
              <a:t> är det de nordiska näringsrekommendationerna som utgör</a:t>
            </a:r>
            <a:r>
              <a:rPr lang="sv-SE" baseline="0" dirty="0" smtClean="0"/>
              <a:t> ramen för näringsrekommendationerna i riktlinjerna. </a:t>
            </a:r>
          </a:p>
          <a:p>
            <a:pPr marL="0" lvl="0" indent="0">
              <a:buFont typeface="Arial" panose="020B0604020202020204" pitchFamily="34" charset="0"/>
              <a:buNone/>
            </a:pPr>
            <a:endParaRPr lang="sv-SE" baseline="0" dirty="0" smtClean="0"/>
          </a:p>
          <a:p>
            <a:pPr marL="0" lvl="0" indent="0">
              <a:buFont typeface="Arial" panose="020B0604020202020204" pitchFamily="34" charset="0"/>
              <a:buNone/>
            </a:pPr>
            <a:r>
              <a:rPr lang="sv-SE" baseline="0" dirty="0" smtClean="0"/>
              <a:t>Det behöver finnas rutiner för hur dygnets alla måltider ska beredas och serveras, inte bara lunch och middag. Måltiderna behöver finnas tillgängliga när patienten önskar äta. </a:t>
            </a:r>
          </a:p>
          <a:p>
            <a:pPr marL="0" lvl="0" indent="0">
              <a:buFont typeface="Arial" panose="020B0604020202020204" pitchFamily="34" charset="0"/>
              <a:buNone/>
            </a:pPr>
            <a:endParaRPr lang="sv-SE" baseline="0" dirty="0" smtClean="0"/>
          </a:p>
          <a:p>
            <a:pPr marL="0" lvl="0" indent="0">
              <a:buFont typeface="Arial" panose="020B0604020202020204" pitchFamily="34" charset="0"/>
              <a:buNone/>
            </a:pPr>
            <a:r>
              <a:rPr lang="sv-SE" baseline="0" dirty="0" smtClean="0"/>
              <a:t>Livsmedelsverket ger stöd för hur man kan planera måltider på gruppnivå. </a:t>
            </a:r>
            <a:r>
              <a:rPr lang="sv-SE" b="0" baseline="0" dirty="0" smtClean="0"/>
              <a:t>Exempelvis kan man planera utifrån två patientgrupper dit majoriteten av patienterna hör;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Näringsmässigt stabila patienter (dvs patienter med normalt näringsbehov, men det kan också vara patienter med hjärt- och kärlsjukdom eller diabetes typ 2). </a:t>
            </a:r>
            <a:r>
              <a:rPr lang="sv-SE" dirty="0" smtClean="0"/>
              <a:t>Näringsmässigt stabila patienter erbjuds minst fem måltider per dag.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Näringsmässigt sårbara patienter (dvs patienter med sjukdom eller annat som påverkar näringsbehovet och/eller aptiten. Sjuka och sköra äldre hör också hit, vilka utgör en stor grupp på sjukhus). </a:t>
            </a:r>
            <a:r>
              <a:rPr lang="sv-SE" dirty="0" smtClean="0"/>
              <a:t>Näringsmässigt sårbara patienter erbjuds ytterligare (minst 6-8) små energi- och proteintäta måltider</a:t>
            </a:r>
            <a:endParaRPr lang="sv-S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smtClean="0"/>
          </a:p>
          <a:p>
            <a:pPr marL="0" indent="0">
              <a:buFont typeface="Arial" panose="020B0604020202020204" pitchFamily="34" charset="0"/>
              <a:buNone/>
            </a:pPr>
            <a:r>
              <a:rPr lang="sv-SE" dirty="0" smtClean="0"/>
              <a:t>Måltidsutbud och beställningssystem behöver möjliggöra flexibilitet, valfrihet och individanpassning.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smtClean="0"/>
              <a:t>Måltiden används på ett pedagogiskt sätt för att inspirera till hälsosamma matvanor. </a:t>
            </a:r>
            <a:r>
              <a:rPr lang="sv-SE" baseline="0" dirty="0" smtClean="0"/>
              <a:t>För de patienter som riskerar eller redan har livsstilsrelaterade sjukdomar kan måltiden användas både som ”förebild” och som ett pedagogiskt verktyg, för att prata om bra matvanor.</a:t>
            </a:r>
            <a:endParaRPr lang="sv-SE" dirty="0" smtClean="0"/>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Måltiderna följs upp och utvärderas, både på individ- och gruppnivå.</a:t>
            </a:r>
          </a:p>
          <a:p>
            <a:pPr marL="285750" indent="-285750">
              <a:buFont typeface="Arial" panose="020B0604020202020204" pitchFamily="34" charset="0"/>
              <a:buChar char="•"/>
            </a:pPr>
            <a:endParaRPr lang="sv-SE" sz="1400" dirty="0" smtClean="0">
              <a:solidFill>
                <a:prstClr val="white"/>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smtClean="0"/>
              <a:t>Goda och individanpassade måltider är grunden för alla – oavsett vilka ytterligare nutritionsmässiga behov patienten har. Det är upp till respektive region, utifrån lokala förutsättningar och möjligheter, att hitta former för hur man kan jobba med måltider och nutrition och ett individanpassat måltidsutbud</a:t>
            </a:r>
            <a:r>
              <a:rPr lang="sv-SE" baseline="0" dirty="0" smtClean="0"/>
              <a:t>.</a:t>
            </a:r>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84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dirty="0" smtClean="0"/>
              <a:t>Livsmedelsverkets tallriksmodell finns i tre varianter som passar olika patienter beroende på patientens aptit respektive energi- och näringsbehov. Tallriksmodellen kan användas vid menyplanering</a:t>
            </a:r>
            <a:r>
              <a:rPr lang="sv-SE" sz="1100" b="0" baseline="0" dirty="0" smtClean="0"/>
              <a:t> lika väl som vid utbildning eller som stöd vid samtal om måltider med patienten.</a:t>
            </a:r>
            <a:endParaRPr lang="sv-SE" sz="1100" b="0" dirty="0" smtClean="0"/>
          </a:p>
          <a:p>
            <a:endParaRPr lang="sv-SE" sz="1100" b="1" dirty="0" smtClean="0"/>
          </a:p>
          <a:p>
            <a:pPr marL="0" indent="0">
              <a:buFontTx/>
              <a:buNone/>
            </a:pPr>
            <a:r>
              <a:rPr lang="sv-SE" sz="1100" b="0" i="0" u="none" strike="noStrike" kern="1200" baseline="0" dirty="0" smtClean="0">
                <a:solidFill>
                  <a:schemeClr val="tx1"/>
                </a:solidFill>
                <a:latin typeface="+mn-lt"/>
                <a:ea typeface="+mn-ea"/>
                <a:cs typeface="+mn-cs"/>
              </a:rPr>
              <a:t>För att måltiderna ska bli individanpassade behöver måltiden kunna anpassas utifrån patientens aptit och lust att äta. Ju mindre portioner patienten orkar äta, desto fler energi- och näringstäta måltider behöver erbjudas, utspritt över dygnet.</a:t>
            </a:r>
          </a:p>
          <a:p>
            <a:endParaRPr lang="sv-SE" sz="11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kern="1200" dirty="0" smtClean="0">
                <a:solidFill>
                  <a:schemeClr val="tx1"/>
                </a:solidFill>
                <a:effectLst/>
                <a:latin typeface="+mn-lt"/>
                <a:ea typeface="+mn-ea"/>
                <a:cs typeface="+mn-cs"/>
              </a:rPr>
              <a:t>Måltidsutbud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I</a:t>
            </a:r>
            <a:r>
              <a:rPr lang="sv-SE" sz="1100" kern="1200" baseline="0" dirty="0" smtClean="0">
                <a:solidFill>
                  <a:schemeClr val="tx1"/>
                </a:solidFill>
                <a:effectLst/>
                <a:latin typeface="+mn-lt"/>
                <a:ea typeface="+mn-ea"/>
                <a:cs typeface="+mn-cs"/>
              </a:rPr>
              <a:t> riktlinjerna beskrivs ett exempel på måltidskoncept för hur sjukhuset kan menyplanera, servera och kommunicera sitt måltidsutbud.</a:t>
            </a:r>
            <a:r>
              <a:rPr lang="sv-SE" sz="1100" kern="1200" dirty="0" smtClean="0">
                <a:solidFill>
                  <a:schemeClr val="tx1"/>
                </a:solidFill>
                <a:effectLst/>
                <a:latin typeface="+mn-lt"/>
                <a:ea typeface="+mn-ea"/>
                <a:cs typeface="+mn-cs"/>
              </a:rPr>
              <a:t> Måltidskonceptet delar in sjukhusets måltidsutbud i två kategorier som kan underlätta för sjukhuset att anpassa måltidernas innehåll och fördelning över dygnet till individens behov;</a:t>
            </a:r>
          </a:p>
          <a:p>
            <a:endParaRPr lang="sv-SE"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sv-SE" sz="1100" b="0" kern="1200" dirty="0" smtClean="0">
                <a:solidFill>
                  <a:schemeClr val="tx1"/>
                </a:solidFill>
                <a:effectLst/>
                <a:latin typeface="+mn-lt"/>
                <a:ea typeface="+mn-ea"/>
                <a:cs typeface="+mn-cs"/>
              </a:rPr>
              <a:t>Ett grundläggande måltidsutbud – kan erbjudas näringsmässigt stabila patienter med normal aptit. Menyplanering och näringsinnehåll kan utgå från referensvärdena i de nordiska näringsrekommendationerna men kan vara i de något högre intervallen för protein och energi. Huvudmåltiderna bör planeras efter tallriksmodellen.</a:t>
            </a:r>
          </a:p>
          <a:p>
            <a:pPr marL="0" lvl="0" indent="0">
              <a:buFont typeface="Arial" panose="020B0604020202020204" pitchFamily="34" charset="0"/>
              <a:buNone/>
            </a:pPr>
            <a:endParaRPr lang="sv-SE" sz="11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sv-SE" sz="1100" b="0" kern="1200" dirty="0" smtClean="0">
                <a:solidFill>
                  <a:schemeClr val="tx1"/>
                </a:solidFill>
                <a:effectLst/>
                <a:latin typeface="+mn-lt"/>
                <a:ea typeface="+mn-ea"/>
                <a:cs typeface="+mn-cs"/>
              </a:rPr>
              <a:t>Ett förstärkt måltidsutbud – kan erbjudas </a:t>
            </a:r>
            <a:r>
              <a:rPr lang="sv-SE" sz="1100" kern="1200" dirty="0" smtClean="0">
                <a:solidFill>
                  <a:schemeClr val="tx1"/>
                </a:solidFill>
                <a:effectLst/>
                <a:latin typeface="+mn-lt"/>
                <a:ea typeface="+mn-ea"/>
                <a:cs typeface="+mn-cs"/>
              </a:rPr>
              <a:t>näringsmässigt sårbara patienter. Dessa patienter riskerar att få i sig för lite mat och vätska på grund av sjukdomar eller andra tillstånd som påverkar näringsbehovet och/eller aptiten. Ett högre behov av energi- och protein kombinerat med nedsatt aptit ställer högre krav på måltidernas innehåll och fördelning över dygnet</a:t>
            </a:r>
            <a:r>
              <a:rPr lang="sv-SE" sz="1100" b="0" kern="1200" dirty="0" smtClean="0">
                <a:solidFill>
                  <a:schemeClr val="tx1"/>
                </a:solidFill>
                <a:effectLst/>
                <a:latin typeface="+mn-lt"/>
                <a:ea typeface="+mn-ea"/>
                <a:cs typeface="+mn-cs"/>
              </a:rPr>
              <a:t>. Fler små och mer energi- och näringstäta måltider behövs jämnt fördelade över dygnet. Vid menyplanering kan näringsinnehåll </a:t>
            </a:r>
            <a:r>
              <a:rPr lang="sv-SE" sz="1100" kern="1200" dirty="0" smtClean="0">
                <a:solidFill>
                  <a:schemeClr val="tx1"/>
                </a:solidFill>
                <a:effectLst/>
                <a:latin typeface="+mn-lt"/>
                <a:ea typeface="+mn-ea"/>
                <a:cs typeface="+mn-cs"/>
              </a:rPr>
              <a:t>utgå från justerade referensvärden (se </a:t>
            </a:r>
            <a:r>
              <a:rPr lang="sv-SE" sz="1100" i="1" kern="1200" dirty="0" smtClean="0">
                <a:solidFill>
                  <a:schemeClr val="tx1"/>
                </a:solidFill>
                <a:effectLst/>
                <a:latin typeface="+mn-lt"/>
                <a:ea typeface="+mn-ea"/>
                <a:cs typeface="+mn-cs"/>
              </a:rPr>
              <a:t>referensvärden för vuxna med nedsatt aptit</a:t>
            </a:r>
            <a:r>
              <a:rPr lang="sv-SE" sz="1100" kern="1200" dirty="0" smtClean="0">
                <a:solidFill>
                  <a:schemeClr val="tx1"/>
                </a:solidFill>
                <a:effectLst/>
                <a:latin typeface="+mn-lt"/>
                <a:ea typeface="+mn-ea"/>
                <a:cs typeface="+mn-cs"/>
              </a:rPr>
              <a:t>).</a:t>
            </a:r>
          </a:p>
          <a:p>
            <a:pPr marL="0" lvl="0" indent="0">
              <a:buFont typeface="Arial" panose="020B0604020202020204" pitchFamily="34" charset="0"/>
              <a:buNone/>
            </a:pPr>
            <a:endParaRPr lang="sv-SE" sz="1100" kern="1200" dirty="0" smtClean="0">
              <a:solidFill>
                <a:schemeClr val="tx1"/>
              </a:solidFill>
              <a:effectLst/>
              <a:latin typeface="+mn-lt"/>
              <a:ea typeface="+mn-ea"/>
              <a:cs typeface="+mn-cs"/>
            </a:endParaRPr>
          </a:p>
          <a:p>
            <a:r>
              <a:rPr lang="sv-SE" sz="1100" kern="1200" dirty="0" smtClean="0">
                <a:solidFill>
                  <a:schemeClr val="tx1"/>
                </a:solidFill>
                <a:effectLst/>
                <a:latin typeface="+mn-lt"/>
                <a:ea typeface="+mn-ea"/>
                <a:cs typeface="+mn-cs"/>
              </a:rPr>
              <a:t>Regioner och sjukhus behöver utgå ifrån lokala förutsättningar och patientunderlag när de skapar lösningar som ska fungera i lokal kontext. Detta är </a:t>
            </a:r>
            <a:r>
              <a:rPr lang="sv-SE" sz="1100" b="0" kern="1200" dirty="0" smtClean="0">
                <a:solidFill>
                  <a:schemeClr val="tx1"/>
                </a:solidFill>
                <a:effectLst/>
                <a:latin typeface="+mn-lt"/>
                <a:ea typeface="+mn-ea"/>
                <a:cs typeface="+mn-cs"/>
              </a:rPr>
              <a:t>ett exempel att inspireras av.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76B7F-077A-426B-B49E-786830C6C77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7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55613" y="719138"/>
            <a:ext cx="6403975" cy="3602037"/>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Livsmedelsverket ansvarar för råd kring måltider och näringsrekommendationer som grund för menyplanering för grupper på sjukhus. Socialstyrelsen ansvarar för kunskapsstöd om individuell nutritionsbehandling vid </a:t>
            </a:r>
            <a:r>
              <a:rPr lang="sv-SE" sz="1200" u="sng" kern="1200" dirty="0" smtClean="0">
                <a:solidFill>
                  <a:schemeClr val="tx1"/>
                </a:solidFill>
                <a:effectLst/>
                <a:latin typeface="+mn-lt"/>
                <a:ea typeface="+mn-ea"/>
                <a:cs typeface="+mn-cs"/>
              </a:rPr>
              <a:t>specifika sjukdomstillstånd</a:t>
            </a:r>
            <a:r>
              <a:rPr lang="sv-SE" sz="1200" kern="1200" dirty="0" smtClean="0">
                <a:solidFill>
                  <a:schemeClr val="tx1"/>
                </a:solidFill>
                <a:effectLst/>
                <a:latin typeface="+mn-lt"/>
                <a:ea typeface="+mn-ea"/>
                <a:cs typeface="+mn-cs"/>
              </a:rPr>
              <a:t>, som undernäring. För att stödja en vård som utgår från individens behov och önskemål samarbetar myndigheterna kring mat- och måltidsfrågor inom vård och omsorg.</a:t>
            </a:r>
          </a:p>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
            </a:r>
            <a:br>
              <a:rPr lang="sv-SE" b="0" dirty="0" smtClean="0"/>
            </a:br>
            <a:r>
              <a:rPr lang="sv-SE" b="0" dirty="0" smtClean="0"/>
              <a:t>Eftersom</a:t>
            </a:r>
            <a:r>
              <a:rPr lang="sv-SE" b="0" baseline="0" dirty="0" smtClean="0"/>
              <a:t> </a:t>
            </a:r>
            <a:r>
              <a:rPr lang="sv-SE" b="0" baseline="0" dirty="0"/>
              <a:t>mat och måltider inte bara har betydelse för välbefinnande och livskvalitet utan även en klinisk betydelse har vi tagit fram denna modell för att visa måltidernas roll i nutritionsbehandlingen.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Bra, goda, individanpassade måltider utgör grunden för allt nutritionsarbete – oavsett nutritionsstatus. </a:t>
            </a:r>
            <a:r>
              <a:rPr lang="sv-SE" b="0" baseline="0" dirty="0" smtClean="0"/>
              <a:t>Insatser kring mat och nutrition bör i första hand göras så långt ner i pyramiden som möjligt, innan andra åtgärder sätts in. Det </a:t>
            </a:r>
            <a:r>
              <a:rPr lang="sv-SE" b="0" baseline="0" dirty="0"/>
              <a:t>kan handla om att erbjuda andra rätter, fler måltider per dygn eller sällskap vid måltiden. </a:t>
            </a:r>
            <a:r>
              <a:rPr lang="sv-SE" b="0" baseline="0" dirty="0" smtClean="0"/>
              <a:t>Men för en del patienter </a:t>
            </a:r>
            <a:r>
              <a:rPr lang="sv-SE" b="0" dirty="0" smtClean="0"/>
              <a:t>behöver </a:t>
            </a:r>
            <a:r>
              <a:rPr lang="sv-SE" b="0" dirty="0"/>
              <a:t>måltiderna</a:t>
            </a:r>
            <a:r>
              <a:rPr lang="sv-SE" b="0" baseline="0" dirty="0"/>
              <a:t> kompletteras med andra tillägg som näringsdrycker och berikningsmedel. Denna modell pekar på vikten av att börja i rätt ände</a:t>
            </a:r>
            <a:r>
              <a:rPr lang="sv-SE"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Livsmedelsverket ansvarar för råd kring måltider och näringsrekommendationer som grund för menyplanering för grupper på sjukhus. Socialstyrelsen ansvarar för kunskapsstöd om individuell nutritionsbehandling vid specifika sjukdomstillstånd, som undernäring. För att stödja en vård som utgår från individens behov och önskemål samarbetar myndigheterna kring mat- och måltidsfrågor inom vård och omsorg</a:t>
            </a:r>
            <a:r>
              <a:rPr lang="sv-SE" sz="1200" kern="1200" dirty="0" smtClean="0">
                <a:solidFill>
                  <a:schemeClr val="tx1"/>
                </a:solidFill>
                <a:effectLst/>
                <a:latin typeface="+mn-lt"/>
                <a:ea typeface="+mn-ea"/>
                <a:cs typeface="+mn-cs"/>
              </a:rPr>
              <a: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40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solidFill>
                  <a:prstClr val="white"/>
                </a:solidFill>
                <a:latin typeface="+mn-lt"/>
              </a:rPr>
              <a:t>Så här sammanfattas riktlinjerna för säkra måltider. Fokus är på livsmedelshygien</a:t>
            </a:r>
            <a:r>
              <a:rPr lang="sv-SE" sz="1400" baseline="0" dirty="0" smtClean="0">
                <a:solidFill>
                  <a:prstClr val="white"/>
                </a:solidFill>
                <a:latin typeface="+mn-lt"/>
              </a:rPr>
              <a:t> och allergi/överkänslighet.</a:t>
            </a:r>
            <a:endParaRPr lang="sv-SE" sz="1400" dirty="0" smtClean="0">
              <a:solidFill>
                <a:prstClr val="white"/>
              </a:solidFill>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27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solidFill>
                  <a:prstClr val="white"/>
                </a:solidFill>
                <a:latin typeface="+mn-lt"/>
              </a:rPr>
              <a:t>Så här sammanfattas riktlinjerna för goda måltider. Fokus är på att patienten ska tycka om maten.</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25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smtClean="0">
                <a:cs typeface="Arial" pitchFamily="34" charset="0"/>
              </a:rPr>
              <a:t>Det finns mycket mer att läsa på Livsmedelsverkets webbplats, på sidorna om måltider i vård, skola och omsorg, och i broschyren Nationella riktlinjer</a:t>
            </a:r>
            <a:r>
              <a:rPr lang="sv-SE" altLang="sv-SE" sz="1200" baseline="0" dirty="0" smtClean="0">
                <a:cs typeface="Arial" pitchFamily="34" charset="0"/>
              </a:rPr>
              <a:t> för </a:t>
            </a:r>
            <a:r>
              <a:rPr lang="sv-SE" altLang="sv-SE" sz="1200" i="0" baseline="0" dirty="0" smtClean="0">
                <a:cs typeface="Arial" pitchFamily="34" charset="0"/>
              </a:rPr>
              <a:t>måltider på sjukhus som också finns på webbplatsen.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200" i="0" baseline="0" dirty="0" smtClean="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i="0" baseline="0" dirty="0" smtClean="0">
                <a:cs typeface="Arial" pitchFamily="34" charset="0"/>
              </a:rPr>
              <a:t>Följ också gärna Kompetenscentrets Måltidsblogg. </a:t>
            </a:r>
            <a:r>
              <a:rPr lang="sv-SE" altLang="sv-SE" sz="1200" dirty="0" smtClean="0">
                <a:cs typeface="Arial" pitchFamily="34" charset="0"/>
              </a:rPr>
              <a:t>Bloggen innehåller bland annat flera exempel från sjukhus som börjat resan mot bättre måltider</a:t>
            </a:r>
            <a:r>
              <a:rPr lang="sv-SE" altLang="sv-SE" sz="1200" dirty="0" smtClean="0">
                <a:cs typeface="Arial" pitchFamily="34" charset="0"/>
              </a:rPr>
              <a:t>.</a:t>
            </a:r>
            <a:endParaRPr lang="sv-SE" altLang="sv-SE" sz="1200" dirty="0" smtClean="0">
              <a:cs typeface="Arial" pitchFamily="34" charset="0"/>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17</a:t>
            </a:fld>
            <a:endParaRPr lang="sv-SE"/>
          </a:p>
        </p:txBody>
      </p:sp>
    </p:spTree>
    <p:extLst>
      <p:ext uri="{BB962C8B-B14F-4D97-AF65-F5344CB8AC3E}">
        <p14:creationId xmlns:p14="http://schemas.microsoft.com/office/powerpoint/2010/main" val="206413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8287" cy="3724275"/>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smtClean="0">
                <a:solidFill>
                  <a:schemeClr val="tx1"/>
                </a:solidFill>
                <a:effectLst/>
                <a:latin typeface="+mn-lt"/>
                <a:ea typeface="+mn-ea"/>
                <a:cs typeface="+mn-cs"/>
              </a:rPr>
              <a:t>Kompetenscentrum startades 2011 på uppdrag av regeringen,</a:t>
            </a:r>
            <a:r>
              <a:rPr lang="sv-SE" sz="1000" kern="1200" baseline="0" dirty="0" smtClean="0">
                <a:solidFill>
                  <a:schemeClr val="tx1"/>
                </a:solidFill>
                <a:effectLst/>
                <a:latin typeface="+mn-lt"/>
                <a:ea typeface="+mn-ea"/>
                <a:cs typeface="+mn-cs"/>
              </a:rPr>
              <a:t> och </a:t>
            </a:r>
            <a:r>
              <a:rPr lang="sv-SE" sz="1000" kern="1200" dirty="0" smtClean="0">
                <a:solidFill>
                  <a:schemeClr val="tx1"/>
                </a:solidFill>
                <a:effectLst/>
                <a:latin typeface="+mn-lt"/>
                <a:ea typeface="+mn-ea"/>
                <a:cs typeface="+mn-cs"/>
              </a:rPr>
              <a:t>har till uppgift att driva utvecklingen av de offentliga måltiderna – alltså</a:t>
            </a:r>
            <a:r>
              <a:rPr lang="sv-SE" sz="1000" kern="1200" baseline="0" dirty="0" smtClean="0">
                <a:solidFill>
                  <a:schemeClr val="tx1"/>
                </a:solidFill>
                <a:effectLst/>
                <a:latin typeface="+mn-lt"/>
                <a:ea typeface="+mn-ea"/>
                <a:cs typeface="+mn-cs"/>
              </a:rPr>
              <a:t> måltiderna i vård, skola och omsorg</a:t>
            </a:r>
            <a:r>
              <a:rPr lang="sv-SE" sz="10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kern="1200" dirty="0" smtClean="0">
                <a:solidFill>
                  <a:schemeClr val="tx1"/>
                </a:solidFill>
                <a:effectLst/>
                <a:latin typeface="+mn-lt"/>
                <a:ea typeface="+mn-ea"/>
                <a:cs typeface="+mn-cs"/>
              </a:rPr>
              <a:t>Under åren har riktlinjer tagits fram för fyra olika områden: förskola, skola, äldreomsorg och sjukhus.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kern="1200" dirty="0" smtClean="0">
              <a:solidFill>
                <a:schemeClr val="tx1"/>
              </a:solidFill>
              <a:effectLst/>
              <a:latin typeface="+mn-lt"/>
              <a:ea typeface="+mn-ea"/>
              <a:cs typeface="+mn-cs"/>
            </a:endParaRPr>
          </a:p>
          <a:p>
            <a:r>
              <a:rPr lang="sv-SE" sz="1000" b="1" dirty="0" smtClean="0">
                <a:solidFill>
                  <a:srgbClr val="FFFF00"/>
                </a:solidFill>
              </a:rPr>
              <a:t>Riktlinjerna riktar sig till beslutsfattare</a:t>
            </a:r>
            <a:r>
              <a:rPr lang="sv-SE" sz="1000" b="1" baseline="0" dirty="0" smtClean="0">
                <a:solidFill>
                  <a:srgbClr val="FFFF00"/>
                </a:solidFill>
              </a:rPr>
              <a:t> och yrkesgrupper som på olika sätt ansvarar för och påverkar måltidernas kvalitet: </a:t>
            </a:r>
          </a:p>
          <a:p>
            <a:pPr marL="171450" indent="-171450">
              <a:buFont typeface="Arial" panose="020B0604020202020204" pitchFamily="34" charset="0"/>
              <a:buChar char="•"/>
            </a:pPr>
            <a:r>
              <a:rPr lang="sv-SE" sz="1000" dirty="0" smtClean="0"/>
              <a:t>Politiker och andra beslutsfattare </a:t>
            </a:r>
          </a:p>
          <a:p>
            <a:pPr marL="171450" indent="-171450">
              <a:buFont typeface="Arial" panose="020B0604020202020204" pitchFamily="34" charset="0"/>
              <a:buChar char="•"/>
            </a:pPr>
            <a:r>
              <a:rPr lang="sv-SE" sz="1000" dirty="0" smtClean="0"/>
              <a:t>Förvaltningschefer och verksamhetschefer</a:t>
            </a:r>
          </a:p>
          <a:p>
            <a:pPr marL="171450" indent="-171450">
              <a:buFont typeface="Arial" panose="020B0604020202020204" pitchFamily="34" charset="0"/>
              <a:buChar char="•"/>
            </a:pPr>
            <a:r>
              <a:rPr lang="sv-SE" sz="1000" dirty="0" smtClean="0"/>
              <a:t>Måltidschefer</a:t>
            </a:r>
          </a:p>
          <a:p>
            <a:pPr marL="171450" indent="-171450">
              <a:buFont typeface="Arial" panose="020B0604020202020204" pitchFamily="34" charset="0"/>
              <a:buChar char="•"/>
            </a:pPr>
            <a:r>
              <a:rPr lang="sv-SE" sz="1000" dirty="0" smtClean="0"/>
              <a:t>Kockar och annan måltidspersonal</a:t>
            </a:r>
          </a:p>
          <a:p>
            <a:pPr marL="171450" indent="-171450">
              <a:buFont typeface="Arial" panose="020B0604020202020204" pitchFamily="34" charset="0"/>
              <a:buChar char="•"/>
            </a:pPr>
            <a:r>
              <a:rPr lang="sv-SE" sz="1000" dirty="0" smtClean="0"/>
              <a:t>De</a:t>
            </a:r>
            <a:r>
              <a:rPr lang="sv-SE" sz="1000" baseline="0" dirty="0" smtClean="0"/>
              <a:t> som </a:t>
            </a:r>
            <a:r>
              <a:rPr lang="sv-SE" sz="1000" b="0" baseline="0" dirty="0" smtClean="0"/>
              <a:t>arbetar närmast </a:t>
            </a:r>
            <a:r>
              <a:rPr lang="sv-SE" sz="1000" baseline="0" dirty="0" smtClean="0"/>
              <a:t>matgästen – exempelvis pedagoger, vårdpersonal, omsorgspersonal m.fl</a:t>
            </a:r>
            <a:r>
              <a:rPr lang="sv-SE" sz="1000" baseline="0" dirty="0" smtClean="0"/>
              <a:t>.</a:t>
            </a:r>
            <a:endParaRPr lang="sv-SE" sz="100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A392A-64BD-410D-8A9A-03E461E7C16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556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Som underlag för riktlinjerna har Livsmedelsverket gjort en litteraturöversikt* av aktuell forskning och hämtat in </a:t>
            </a:r>
            <a:r>
              <a:rPr lang="sv-SE" baseline="0" dirty="0" smtClean="0"/>
              <a:t>erfarenheter från </a:t>
            </a:r>
            <a:r>
              <a:rPr lang="sv-SE" b="0" baseline="0" dirty="0" smtClean="0"/>
              <a:t>sjukhus o</a:t>
            </a:r>
            <a:r>
              <a:rPr lang="sv-SE" baseline="0" dirty="0" smtClean="0"/>
              <a:t>ch olika utvecklingsprojekt i både Sverige och internationellt</a:t>
            </a:r>
            <a:r>
              <a:rPr lang="sv-SE" sz="1200" b="0" i="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Ett av de viktigaste målen med riktlinjerna</a:t>
            </a:r>
            <a:r>
              <a:rPr lang="sv-SE" sz="1200" kern="1200" baseline="0" dirty="0" smtClean="0">
                <a:solidFill>
                  <a:schemeClr val="tx1"/>
                </a:solidFill>
                <a:effectLst/>
                <a:latin typeface="+mn-lt"/>
                <a:ea typeface="+mn-ea"/>
                <a:cs typeface="+mn-cs"/>
              </a:rPr>
              <a:t> för måltiden på sjukhus är att </a:t>
            </a:r>
            <a:r>
              <a:rPr lang="sv-SE" sz="1200" kern="1200" dirty="0" smtClean="0">
                <a:solidFill>
                  <a:schemeClr val="tx1"/>
                </a:solidFill>
                <a:effectLst/>
                <a:latin typeface="+mn-lt"/>
                <a:ea typeface="+mn-ea"/>
                <a:cs typeface="+mn-cs"/>
              </a:rPr>
              <a:t>motverka att maten blir kvar på tallriken.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Forskningen lyfter fram fyra</a:t>
            </a:r>
            <a:r>
              <a:rPr lang="sv-SE" baseline="0" dirty="0" smtClean="0"/>
              <a:t> </a:t>
            </a:r>
            <a:r>
              <a:rPr lang="sv-SE" dirty="0" smtClean="0"/>
              <a:t>viktiga</a:t>
            </a:r>
            <a:r>
              <a:rPr lang="sv-SE" baseline="0" dirty="0" smtClean="0"/>
              <a:t> </a:t>
            </a:r>
            <a:r>
              <a:rPr lang="sv-SE" dirty="0" smtClean="0"/>
              <a:t>faktorer som påverkar </a:t>
            </a:r>
            <a:r>
              <a:rPr lang="sv-SE" baseline="0" dirty="0" smtClean="0"/>
              <a:t>hur mycket energi och näring patienten får i sig:</a:t>
            </a:r>
            <a:endParaRPr lang="sv-SE" b="1"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Ett brett utbud av aptitretande maträtter, som både ser, doftar och smakar gott samt</a:t>
            </a:r>
            <a:r>
              <a:rPr lang="sv-SE" baseline="0" dirty="0" smtClean="0"/>
              <a:t> håller rätt temperatur.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Att själv ha</a:t>
            </a:r>
            <a:r>
              <a:rPr lang="sv-SE" baseline="0" dirty="0" smtClean="0"/>
              <a:t> möjlighet att påverka </a:t>
            </a:r>
            <a:r>
              <a:rPr lang="sv-SE" dirty="0" smtClean="0"/>
              <a:t>när, vad och var man vill äta.  Detta kan innebära att jag har möjlighet att beställa mat och äta på tider när jag är hungrig. </a:t>
            </a:r>
            <a:r>
              <a:rPr lang="sv-SE" b="0" dirty="0" smtClean="0"/>
              <a:t>Att</a:t>
            </a:r>
            <a:r>
              <a:rPr lang="sv-SE" b="0" baseline="0" dirty="0" smtClean="0"/>
              <a:t> kunna vara f</a:t>
            </a:r>
            <a:r>
              <a:rPr lang="sv-SE" b="0" dirty="0" smtClean="0"/>
              <a:t>lexibel med serveringstider på sjukhus har i flera studier visat att mer mat äts upp och matsvinnet minskar.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En välkomnande och trivsam måltidsmiljö, fri från störande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Ett bra bemötande från vårdpersonalen</a:t>
            </a:r>
            <a:r>
              <a:rPr lang="sv-SE" baseline="0" dirty="0" smtClean="0"/>
              <a:t> </a:t>
            </a:r>
            <a:r>
              <a:rPr lang="sv-SE" dirty="0" smtClean="0"/>
              <a:t>samt stöd och information kring måltiderna – ett</a:t>
            </a:r>
            <a:r>
              <a:rPr lang="sv-SE" baseline="0" dirty="0" smtClean="0"/>
              <a:t> ”värdskap”.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*Litteraturöversikten, en beskrivning av b</a:t>
            </a:r>
            <a:r>
              <a:rPr lang="sv-SE" sz="1200" b="0" i="0" kern="1200" dirty="0" smtClean="0">
                <a:solidFill>
                  <a:schemeClr val="tx1"/>
                </a:solidFill>
                <a:effectLst/>
                <a:latin typeface="+mn-lt"/>
                <a:ea typeface="+mn-ea"/>
                <a:cs typeface="+mn-cs"/>
              </a:rPr>
              <a:t>akgrunden och motiven för ställningstagandena i riktlinjerna är </a:t>
            </a:r>
            <a:r>
              <a:rPr lang="sv-SE" baseline="0" dirty="0" smtClean="0"/>
              <a:t>sammanställda i två rapporter på Livsmedelverkets webbplats</a:t>
            </a:r>
            <a:r>
              <a:rPr lang="sv-SE"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Betydelsen av måltidernas utformning och organisation på sjukhus, Livsmedelsverkets rapport 22,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smtClean="0"/>
              <a:t>Nationella riktlinjer för måltider på sjukhus – hanteringsrapport. Bakgrund och motivering till riktlinjerna, Livsmedelsverkets rapport 23, 2020</a:t>
            </a:r>
            <a:endParaRPr lang="sv-SE" b="1" dirty="0" smtClean="0"/>
          </a:p>
        </p:txBody>
      </p:sp>
      <p:sp>
        <p:nvSpPr>
          <p:cNvPr id="4" name="Platshållare för bildnummer 3"/>
          <p:cNvSpPr>
            <a:spLocks noGrp="1"/>
          </p:cNvSpPr>
          <p:nvPr>
            <p:ph type="sldNum" sz="quarter" idx="10"/>
          </p:nvPr>
        </p:nvSpPr>
        <p:spPr/>
        <p:txBody>
          <a:bodyPr/>
          <a:lstStyle/>
          <a:p>
            <a:fld id="{07476B7F-077A-426B-B49E-786830C6C772}" type="slidenum">
              <a:rPr lang="sv-SE" smtClean="0"/>
              <a:t>3</a:t>
            </a:fld>
            <a:endParaRPr lang="sv-SE"/>
          </a:p>
        </p:txBody>
      </p:sp>
    </p:spTree>
    <p:extLst>
      <p:ext uri="{BB962C8B-B14F-4D97-AF65-F5344CB8AC3E}">
        <p14:creationId xmlns:p14="http://schemas.microsoft.com/office/powerpoint/2010/main" val="975136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Man kan tycka att det inte spelar någon roll vilken mat patienterna får</a:t>
            </a:r>
            <a:r>
              <a:rPr lang="sv-SE" baseline="0" dirty="0" smtClean="0"/>
              <a:t> </a:t>
            </a:r>
            <a:r>
              <a:rPr lang="sv-SE" dirty="0" smtClean="0"/>
              <a:t>på</a:t>
            </a:r>
            <a:r>
              <a:rPr lang="sv-SE" baseline="0" dirty="0" smtClean="0"/>
              <a:t> sjukhus – de ligger ju ändå där så kort tid.</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Men tillräckligt med energi och näring, är en förutsättning för att kunna </a:t>
            </a:r>
            <a:r>
              <a:rPr lang="sv-SE" sz="1200" b="0" i="0" kern="1200" dirty="0" smtClean="0">
                <a:solidFill>
                  <a:schemeClr val="tx1"/>
                </a:solidFill>
                <a:effectLst/>
                <a:latin typeface="+mn-lt"/>
                <a:ea typeface="+mn-ea"/>
                <a:cs typeface="+mn-cs"/>
              </a:rPr>
              <a:t>tillgodogöra sig medicinsk behandling och bli frisk. En bra måltid på sjukhuset ökar möjligheten för att få i sig allt det man behöver. Men maten blir ofta kvar på tallriken, trots att många patienter är undernärda. </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Varför är</a:t>
            </a:r>
            <a:r>
              <a:rPr lang="sv-SE" sz="1200" b="0" i="0" kern="1200" baseline="0" dirty="0" smtClean="0">
                <a:solidFill>
                  <a:schemeClr val="tx1"/>
                </a:solidFill>
                <a:effectLst/>
                <a:latin typeface="+mn-lt"/>
                <a:ea typeface="+mn-ea"/>
                <a:cs typeface="+mn-cs"/>
              </a:rPr>
              <a:t> det så? Och vad kan man göra åt det? Det kommer vi tillbaka till längre fram.</a:t>
            </a:r>
            <a:endParaRPr lang="sv-SE"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19217EEF-02C6-4B05-90BF-C85023F5C3D0}" type="slidenum">
              <a:rPr lang="sv-SE" smtClean="0"/>
              <a:t>4</a:t>
            </a:fld>
            <a:endParaRPr lang="sv-SE"/>
          </a:p>
        </p:txBody>
      </p:sp>
    </p:spTree>
    <p:extLst>
      <p:ext uri="{BB962C8B-B14F-4D97-AF65-F5344CB8AC3E}">
        <p14:creationId xmlns:p14="http://schemas.microsoft.com/office/powerpoint/2010/main" val="2810149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smtClean="0"/>
              <a:t>Undernäring är ett stort problem inom</a:t>
            </a:r>
            <a:r>
              <a:rPr lang="sv-SE" b="0" baseline="0" dirty="0" smtClean="0"/>
              <a:t> vården idag. </a:t>
            </a:r>
            <a:r>
              <a:rPr lang="sv-SE" b="0" dirty="0" smtClean="0"/>
              <a:t>En patient som är undernärd har svårare att ta till sig behandlingen och att bli frisk.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smtClean="0"/>
              <a:t>Forskning visar att uppemot hälften av alla patienter som läggs in på sjukhus är eller riskerar att bli undernärda. </a:t>
            </a:r>
            <a:r>
              <a:rPr lang="sv-SE" dirty="0" smtClean="0"/>
              <a:t>Undernäring medför onödigt lidande och ökade vårdtider.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Att servera god och näringstät mat och erbjuda måltider i en trivsam miljö är i grunden det bästa sättet att förebygga undernäring och främja hälsa.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Men maten på sjukhus kommer ofta inte patienten till del, alltför lite mat äts upp. Ett av de viktigaste målen med riktlinjerna för måltider på sjukhus är därför</a:t>
            </a:r>
            <a:r>
              <a:rPr lang="sv-SE" baseline="0" dirty="0" smtClean="0"/>
              <a:t> </a:t>
            </a:r>
            <a:r>
              <a:rPr lang="sv-SE" dirty="0" smtClean="0"/>
              <a:t>att motverka att maten blir kvar på tallriken.</a:t>
            </a:r>
            <a:endParaRPr lang="sv-SE" sz="1200" b="0" i="0" u="none" strike="noStrike" kern="1200" baseline="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5</a:t>
            </a:fld>
            <a:endParaRPr lang="sv-SE"/>
          </a:p>
        </p:txBody>
      </p:sp>
    </p:spTree>
    <p:extLst>
      <p:ext uri="{BB962C8B-B14F-4D97-AF65-F5344CB8AC3E}">
        <p14:creationId xmlns:p14="http://schemas.microsoft.com/office/powerpoint/2010/main" val="3366775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Men maten ska inte bara</a:t>
            </a:r>
            <a:r>
              <a:rPr lang="sv-SE" sz="1200" b="0" i="0" kern="1200" baseline="0" dirty="0" smtClean="0">
                <a:solidFill>
                  <a:schemeClr val="tx1"/>
                </a:solidFill>
                <a:effectLst/>
                <a:latin typeface="+mn-lt"/>
                <a:ea typeface="+mn-ea"/>
                <a:cs typeface="+mn-cs"/>
              </a:rPr>
              <a:t> motverka undernäring.</a:t>
            </a: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Vad</a:t>
            </a:r>
            <a:r>
              <a:rPr lang="sv-SE" sz="1200" b="0" i="0" kern="1200" baseline="0" dirty="0" smtClean="0">
                <a:solidFill>
                  <a:schemeClr val="tx1"/>
                </a:solidFill>
                <a:effectLst/>
                <a:latin typeface="+mn-lt"/>
                <a:ea typeface="+mn-ea"/>
                <a:cs typeface="+mn-cs"/>
              </a:rPr>
              <a:t> som serveras och säljs i sjukhusets lokaler – på vårdavdelningar, </a:t>
            </a:r>
            <a:r>
              <a:rPr lang="sv-SE" sz="1200" b="0" i="0" kern="1200" dirty="0" smtClean="0">
                <a:solidFill>
                  <a:schemeClr val="tx1"/>
                </a:solidFill>
                <a:effectLst/>
                <a:latin typeface="+mn-lt"/>
                <a:ea typeface="+mn-ea"/>
                <a:cs typeface="+mn-cs"/>
              </a:rPr>
              <a:t>i kafeterior, kiosker och restauranger spelar roll för både hälsan och miljön</a:t>
            </a:r>
            <a:r>
              <a:rPr lang="sv-SE" sz="1200" b="0" i="0" kern="1200" baseline="0" dirty="0" smtClean="0">
                <a:solidFill>
                  <a:schemeClr val="tx1"/>
                </a:solidFill>
                <a:effectLst/>
                <a:latin typeface="+mn-lt"/>
                <a:ea typeface="+mn-ea"/>
                <a:cs typeface="+mn-cs"/>
              </a:rPr>
              <a:t>. S</a:t>
            </a:r>
            <a:r>
              <a:rPr lang="sv-SE" sz="1200" b="0" i="0" kern="1200" dirty="0" smtClean="0">
                <a:solidFill>
                  <a:schemeClr val="tx1"/>
                </a:solidFill>
                <a:effectLst/>
                <a:latin typeface="+mn-lt"/>
                <a:ea typeface="+mn-ea"/>
                <a:cs typeface="+mn-cs"/>
              </a:rPr>
              <a:t>jukhuset</a:t>
            </a:r>
            <a:r>
              <a:rPr lang="sv-SE" sz="1200" b="0" i="0" kern="1200" baseline="0" dirty="0" smtClean="0">
                <a:solidFill>
                  <a:schemeClr val="tx1"/>
                </a:solidFill>
                <a:effectLst/>
                <a:latin typeface="+mn-lt"/>
                <a:ea typeface="+mn-ea"/>
                <a:cs typeface="+mn-cs"/>
              </a:rPr>
              <a:t>s utbud av mat har ett viktigt signalvärde </a:t>
            </a:r>
            <a:r>
              <a:rPr lang="sv-SE" sz="1200" b="0" i="0" kern="1200" dirty="0" smtClean="0">
                <a:solidFill>
                  <a:schemeClr val="tx1"/>
                </a:solidFill>
                <a:effectLst/>
                <a:latin typeface="+mn-lt"/>
                <a:ea typeface="+mn-ea"/>
                <a:cs typeface="+mn-cs"/>
              </a:rPr>
              <a:t>till patienter, anhöriga, personal och andra som besöker sjukhuset</a:t>
            </a:r>
            <a:r>
              <a:rPr lang="sv-SE" sz="1200" b="0" i="0" kern="1200" baseline="0" dirty="0" smtClean="0">
                <a:solidFill>
                  <a:schemeClr val="tx1"/>
                </a:solidFill>
                <a:effectLst/>
                <a:latin typeface="+mn-lt"/>
                <a:ea typeface="+mn-ea"/>
                <a:cs typeface="+mn-cs"/>
              </a:rPr>
              <a:t>. Genom att erbjuda hälsosamma alternativ visar sjukhuset att bra mat är viktigt för hälsan.</a:t>
            </a: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1200" b="0" i="0" kern="120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Att göra det lätt att välja rätt även på sjukhus är ett viktigt</a:t>
            </a:r>
            <a:r>
              <a:rPr lang="sv-SE" sz="1200" b="0" i="0" kern="1200" baseline="0" dirty="0" smtClean="0">
                <a:solidFill>
                  <a:schemeClr val="tx1"/>
                </a:solidFill>
                <a:effectLst/>
                <a:latin typeface="+mn-lt"/>
                <a:ea typeface="+mn-ea"/>
                <a:cs typeface="+mn-cs"/>
              </a:rPr>
              <a:t> sätt att styra om till ett mer hållbart samhälle.</a:t>
            </a: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1200" b="0" i="0" kern="1200" baseline="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sv-SE" sz="1200" b="1" i="0" kern="1200" baseline="0" dirty="0" smtClean="0">
                <a:solidFill>
                  <a:schemeClr val="tx1"/>
                </a:solidFill>
                <a:effectLst/>
                <a:latin typeface="+mn-lt"/>
                <a:ea typeface="+mn-ea"/>
                <a:cs typeface="+mn-cs"/>
              </a:rPr>
              <a:t>Samtal om mat – d</a:t>
            </a:r>
            <a:r>
              <a:rPr lang="sv-SE" sz="1200" b="1" i="0" kern="1200" dirty="0" smtClean="0">
                <a:solidFill>
                  <a:schemeClr val="tx1"/>
                </a:solidFill>
                <a:effectLst/>
                <a:latin typeface="+mn-lt"/>
                <a:ea typeface="+mn-ea"/>
                <a:cs typeface="+mn-cs"/>
              </a:rPr>
              <a:t>et pedagogiska samtalet</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1200" baseline="0" dirty="0" smtClean="0"/>
              <a:t>För de patienter som riskerar eller redan har en livsstilsrelaterad sjukdom kan måltiden användas både som ”förebild” och som ett pedagogiskt verktyg att prata bra mat kring. Vem vet - det kanske kan bli starten på en ny vana som räddar liv?</a:t>
            </a:r>
            <a:endParaRPr lang="sv-SE" sz="1200" dirty="0" smtClean="0"/>
          </a:p>
          <a:p>
            <a:pPr marL="0" marR="0" lvl="0" indent="0" algn="l" defTabSz="914400" rtl="0" eaLnBrk="1" fontAlgn="ctr" latinLnBrk="0" hangingPunct="1">
              <a:lnSpc>
                <a:spcPct val="100000"/>
              </a:lnSpc>
              <a:spcBef>
                <a:spcPts val="0"/>
              </a:spcBef>
              <a:spcAft>
                <a:spcPts val="0"/>
              </a:spcAft>
              <a:buClrTx/>
              <a:buSzTx/>
              <a:buFontTx/>
              <a:buNone/>
              <a:tabLst/>
              <a:defRPr/>
            </a:pPr>
            <a:r>
              <a:rPr lang="sv-SE" sz="1200" baseline="0" dirty="0" smtClean="0"/>
              <a:t>Man kan också ge en vänlig knuff till övriga patienter genom att uppmuntra dem att välja ett lite nyttigare alternativ från menyn.</a:t>
            </a:r>
            <a:endParaRPr lang="sv-SE" sz="1200" dirty="0" smtClean="0"/>
          </a:p>
        </p:txBody>
      </p:sp>
      <p:sp>
        <p:nvSpPr>
          <p:cNvPr id="4" name="Platshållare för bildnummer 3"/>
          <p:cNvSpPr>
            <a:spLocks noGrp="1"/>
          </p:cNvSpPr>
          <p:nvPr>
            <p:ph type="sldNum" sz="quarter" idx="10"/>
          </p:nvPr>
        </p:nvSpPr>
        <p:spPr/>
        <p:txBody>
          <a:bodyPr/>
          <a:lstStyle/>
          <a:p>
            <a:fld id="{19217EEF-02C6-4B05-90BF-C85023F5C3D0}" type="slidenum">
              <a:rPr lang="sv-SE" smtClean="0"/>
              <a:t>6</a:t>
            </a:fld>
            <a:endParaRPr lang="sv-SE"/>
          </a:p>
        </p:txBody>
      </p:sp>
    </p:spTree>
    <p:extLst>
      <p:ext uri="{BB962C8B-B14F-4D97-AF65-F5344CB8AC3E}">
        <p14:creationId xmlns:p14="http://schemas.microsoft.com/office/powerpoint/2010/main" val="2903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Måltider en del av personcentrerad 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Forskning visar att måltider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som utgår från vad patienten</a:t>
            </a:r>
            <a:r>
              <a:rPr lang="sv-SE" sz="1200" kern="1200" baseline="0" dirty="0" smtClean="0">
                <a:solidFill>
                  <a:schemeClr val="tx1"/>
                </a:solidFill>
                <a:effectLst/>
                <a:latin typeface="+mn-lt"/>
                <a:ea typeface="+mn-ea"/>
                <a:cs typeface="+mn-cs"/>
              </a:rPr>
              <a:t> vill ha och behöver </a:t>
            </a:r>
            <a:r>
              <a:rPr lang="sv-SE" sz="1200" kern="1200" dirty="0" smtClean="0">
                <a:solidFill>
                  <a:schemeClr val="tx1"/>
                </a:solidFill>
                <a:effectLst/>
                <a:latin typeface="+mn-lt"/>
                <a:ea typeface="+mn-ea"/>
                <a:cs typeface="+mn-cs"/>
              </a:rPr>
              <a:t>och att låta patienten vara med och bestämma kring måltiden gör att mer mat äts upp. </a:t>
            </a:r>
            <a:r>
              <a:rPr lang="sv-SE" b="0" dirty="0" smtClean="0"/>
              <a:t>För att</a:t>
            </a:r>
            <a:r>
              <a:rPr lang="sv-SE" b="0" baseline="0" dirty="0" smtClean="0"/>
              <a:t> </a:t>
            </a:r>
            <a:r>
              <a:rPr lang="sv-SE" b="0" dirty="0" smtClean="0"/>
              <a:t>det ska fungera behöver alla som arbetar kring patienten förstå att måltiden är viktig och en </a:t>
            </a:r>
            <a:r>
              <a:rPr lang="sv-SE" b="0" u="none" dirty="0" smtClean="0"/>
              <a:t>självklar del av den personcentrerade</a:t>
            </a:r>
            <a:r>
              <a:rPr lang="sv-SE" b="0" u="none" baseline="0" dirty="0" smtClean="0"/>
              <a:t> vården</a:t>
            </a:r>
            <a:r>
              <a:rPr lang="sv-SE" b="0" u="none" dirty="0" smtClean="0"/>
              <a:t>.</a:t>
            </a:r>
            <a:r>
              <a:rPr lang="sv-SE" b="0" u="none" baseline="0" dirty="0" smtClean="0"/>
              <a:t> </a:t>
            </a:r>
            <a:endParaRPr lang="sv-SE"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smtClean="0">
                <a:solidFill>
                  <a:schemeClr val="tx1"/>
                </a:solidFill>
                <a:effectLst/>
                <a:latin typeface="+mn-lt"/>
                <a:ea typeface="+mn-ea"/>
                <a:cs typeface="+mn-cs"/>
              </a:rPr>
              <a:t>I</a:t>
            </a:r>
            <a:r>
              <a:rPr lang="sv-SE" sz="1200" b="0" kern="1200" baseline="0" dirty="0" smtClean="0">
                <a:solidFill>
                  <a:schemeClr val="tx1"/>
                </a:solidFill>
                <a:effectLst/>
                <a:latin typeface="+mn-lt"/>
                <a:ea typeface="+mn-ea"/>
                <a:cs typeface="+mn-cs"/>
              </a:rPr>
              <a:t> riktlinjerna finns stöd för hur du som vårdpersonal kan lyssna in och ta hänsyn till </a:t>
            </a:r>
            <a:r>
              <a:rPr lang="sv-SE" sz="1200" b="0" kern="1200" dirty="0" smtClean="0">
                <a:solidFill>
                  <a:schemeClr val="tx1"/>
                </a:solidFill>
                <a:effectLst/>
                <a:latin typeface="+mn-lt"/>
                <a:ea typeface="+mn-ea"/>
                <a:cs typeface="+mn-cs"/>
              </a:rPr>
              <a:t>patientens behov och önskemål - </a:t>
            </a:r>
            <a:r>
              <a:rPr lang="sv-SE" sz="1200" b="0" kern="1200" baseline="0" dirty="0" smtClean="0">
                <a:solidFill>
                  <a:schemeClr val="tx1"/>
                </a:solidFill>
                <a:effectLst/>
                <a:latin typeface="+mn-lt"/>
                <a:ea typeface="+mn-ea"/>
                <a:cs typeface="+mn-cs"/>
              </a:rPr>
              <a:t>på så sätt blir patienten delaktig </a:t>
            </a:r>
            <a:r>
              <a:rPr lang="sv-SE" sz="1200" b="0" kern="1200" dirty="0" smtClean="0">
                <a:solidFill>
                  <a:schemeClr val="tx1"/>
                </a:solidFill>
                <a:effectLst/>
                <a:latin typeface="+mn-lt"/>
                <a:ea typeface="+mn-ea"/>
                <a:cs typeface="+mn-cs"/>
              </a:rPr>
              <a:t>i beslut som rör maten. </a:t>
            </a:r>
            <a:r>
              <a:rPr lang="sv-SE" sz="1200" b="0" kern="1200" baseline="0" dirty="0" smtClean="0">
                <a:solidFill>
                  <a:schemeClr val="tx1"/>
                </a:solidFill>
                <a:effectLst/>
                <a:latin typeface="+mn-lt"/>
                <a:ea typeface="+mn-ea"/>
                <a:cs typeface="+mn-cs"/>
              </a:rPr>
              <a:t>Det gäller aptit, energibehov, ätsvårigheter, allergier, religiösa skäl till olika matval med mera. </a:t>
            </a:r>
            <a:r>
              <a:rPr lang="sv-SE" sz="1200" b="0" kern="1200" dirty="0" smtClean="0">
                <a:solidFill>
                  <a:schemeClr val="tx1"/>
                </a:solidFill>
                <a:effectLst/>
                <a:latin typeface="+mn-lt"/>
                <a:ea typeface="+mn-ea"/>
                <a:cs typeface="+mn-cs"/>
              </a:rPr>
              <a:t>Det är </a:t>
            </a:r>
            <a:r>
              <a:rPr lang="sv-SE" sz="1200" b="0" kern="1200" baseline="0" dirty="0" smtClean="0">
                <a:solidFill>
                  <a:schemeClr val="tx1"/>
                </a:solidFill>
                <a:effectLst/>
                <a:latin typeface="+mn-lt"/>
                <a:ea typeface="+mn-ea"/>
                <a:cs typeface="+mn-cs"/>
              </a:rPr>
              <a:t>grunden för det individanpassade nutritionsomhändertagandet. </a:t>
            </a:r>
            <a:endParaRPr lang="sv-SE"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baseline="0" dirty="0" smtClean="0"/>
              <a:t>Samverkan mellan sjukvård och måltidsverksamhet</a:t>
            </a:r>
            <a:r>
              <a:rPr lang="sv-SE" b="0" baseline="0" dirty="0" smtClean="0"/>
              <a:t/>
            </a:r>
            <a:br>
              <a:rPr lang="sv-SE" b="0" baseline="0" dirty="0" smtClean="0"/>
            </a:br>
            <a:r>
              <a:rPr lang="sv-SE" b="0" baseline="0" dirty="0" smtClean="0"/>
              <a:t>För att lyckas med måltider som äts upp och uppskattas av patienten krävs samarbete mellan sjukvården och måltidsverksamheten.</a:t>
            </a:r>
            <a:br>
              <a:rPr lang="sv-SE" b="0" baseline="0" dirty="0" smtClean="0"/>
            </a:br>
            <a:r>
              <a:rPr lang="sv-SE" b="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smtClean="0">
                <a:solidFill>
                  <a:schemeClr val="tx1"/>
                </a:solidFill>
                <a:effectLst/>
                <a:latin typeface="+mn-lt"/>
                <a:ea typeface="+mn-ea"/>
                <a:cs typeface="+mn-cs"/>
              </a:rPr>
              <a:t>Måltidsverksamheten, dvs </a:t>
            </a:r>
            <a:r>
              <a:rPr lang="sv-SE" b="0" baseline="0" dirty="0" smtClean="0"/>
              <a:t>de som ansvarar för, planerar och tillagar den mat som serveras på sjukhuset, behöver förutsättningar att planera för och utveckla ett måltidsutbud som tillgodoser både näringsmässiga behov och smakmässiga preferenser hos många olika patientgrupper. För att nå dit krävs nära dialog och samarbete med olika professioner i hälso- och sjukvården som kan ge information och feedback om hur arbetet med måltiderna fungerar på avdelningen och vad som kan utvecklas och förändras</a:t>
            </a:r>
            <a:r>
              <a:rPr lang="sv-SE" b="0" baseline="0" dirty="0" smtClean="0"/>
              <a:t>.</a:t>
            </a:r>
            <a:br>
              <a:rPr lang="sv-SE" b="0" baseline="0" dirty="0" smtClean="0"/>
            </a:br>
            <a:endParaRPr lang="sv-SE" sz="12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baseline="0" dirty="0" smtClean="0">
                <a:solidFill>
                  <a:schemeClr val="tx1"/>
                </a:solidFill>
                <a:effectLst/>
                <a:latin typeface="+mn-lt"/>
                <a:ea typeface="+mn-ea"/>
                <a:cs typeface="+mn-cs"/>
              </a:rPr>
              <a:t>Sjukvården, exempelvis </a:t>
            </a:r>
            <a:r>
              <a:rPr lang="sv-SE" sz="1200" b="0" i="0" kern="1200" baseline="0" dirty="0" smtClean="0">
                <a:solidFill>
                  <a:schemeClr val="tx1"/>
                </a:solidFill>
                <a:effectLst/>
                <a:latin typeface="+mn-lt"/>
                <a:ea typeface="+mn-ea"/>
                <a:cs typeface="+mn-cs"/>
              </a:rPr>
              <a:t>vårdpersonal, läkare och dietist som ansvarar för nutritionsomhändertagandet, behöver ha </a:t>
            </a:r>
            <a:r>
              <a:rPr lang="sv-SE" sz="1200" b="0" kern="1200" baseline="0" dirty="0" smtClean="0">
                <a:solidFill>
                  <a:schemeClr val="tx1"/>
                </a:solidFill>
                <a:effectLst/>
                <a:latin typeface="+mn-lt"/>
                <a:ea typeface="+mn-ea"/>
                <a:cs typeface="+mn-cs"/>
              </a:rPr>
              <a:t>god kunskap om måltidsutbud och vad måltidsverksamheten har möjlighet att erbjuda för att kunna beställa rätt mat och bemöta patientens behov och önskemål kring måltiderna.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smtClean="0">
                <a:solidFill>
                  <a:schemeClr val="tx1"/>
                </a:solidFill>
                <a:effectLst/>
                <a:latin typeface="+mn-lt"/>
                <a:ea typeface="+mn-ea"/>
                <a:cs typeface="+mn-cs"/>
              </a:rPr>
              <a:t>Samverkan är nödvändigt för</a:t>
            </a:r>
            <a:r>
              <a:rPr lang="sv-SE" sz="1200" b="0" i="0" kern="1200" baseline="0" dirty="0" smtClean="0">
                <a:solidFill>
                  <a:schemeClr val="tx1"/>
                </a:solidFill>
                <a:effectLst/>
                <a:latin typeface="+mn-lt"/>
                <a:ea typeface="+mn-ea"/>
                <a:cs typeface="+mn-cs"/>
              </a:rPr>
              <a:t> att sjukvård</a:t>
            </a:r>
            <a:r>
              <a:rPr lang="sv-SE" sz="1200" b="0" i="0" kern="1200" dirty="0" smtClean="0">
                <a:solidFill>
                  <a:schemeClr val="tx1"/>
                </a:solidFill>
                <a:effectLst/>
                <a:latin typeface="+mn-lt"/>
                <a:ea typeface="+mn-ea"/>
                <a:cs typeface="+mn-cs"/>
              </a:rPr>
              <a:t> och måltidsverksamheten</a:t>
            </a:r>
            <a:r>
              <a:rPr lang="sv-SE" sz="1200" b="0" i="0" kern="1200" baseline="0" dirty="0" smtClean="0">
                <a:solidFill>
                  <a:schemeClr val="tx1"/>
                </a:solidFill>
                <a:effectLst/>
                <a:latin typeface="+mn-lt"/>
                <a:ea typeface="+mn-ea"/>
                <a:cs typeface="+mn-cs"/>
              </a:rPr>
              <a:t> tillsammans ska kunna nå det gemensamma målet att varje patient får sitt energi- och näringsbehov tillfredsställt, anpassat efter önskemål, på ett sätt som gynnar vårdkvaliteten och tillfrisknandet</a:t>
            </a:r>
            <a:r>
              <a:rPr lang="sv-SE" sz="1200" b="0" i="0" kern="1200" baseline="0" dirty="0" smtClean="0">
                <a:solidFill>
                  <a:schemeClr val="tx1"/>
                </a:solidFill>
                <a:effectLst/>
                <a:latin typeface="+mn-lt"/>
                <a:ea typeface="+mn-ea"/>
                <a:cs typeface="+mn-cs"/>
              </a:rPr>
              <a:t>.</a:t>
            </a:r>
            <a:endParaRPr lang="sv-SE" sz="1200" b="0" i="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7476B7F-077A-426B-B49E-786830C6C772}" type="slidenum">
              <a:rPr lang="sv-SE" smtClean="0"/>
              <a:t>7</a:t>
            </a:fld>
            <a:endParaRPr lang="sv-SE"/>
          </a:p>
        </p:txBody>
      </p:sp>
    </p:spTree>
    <p:extLst>
      <p:ext uri="{BB962C8B-B14F-4D97-AF65-F5344CB8AC3E}">
        <p14:creationId xmlns:p14="http://schemas.microsoft.com/office/powerpoint/2010/main" val="2886992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kern="1200" baseline="0" dirty="0" smtClean="0">
                <a:solidFill>
                  <a:schemeClr val="tx1"/>
                </a:solidFill>
                <a:effectLst/>
                <a:latin typeface="+mn-lt"/>
                <a:ea typeface="+mn-ea"/>
                <a:cs typeface="+mn-cs"/>
              </a:rPr>
              <a:t>Livsmedelsverket har en måltidsmodell som </a:t>
            </a:r>
            <a:r>
              <a:rPr lang="sv-SE" b="0" baseline="0" dirty="0" smtClean="0"/>
              <a:t>visar på att m</a:t>
            </a:r>
            <a:r>
              <a:rPr lang="sv-SE" b="0" dirty="0" smtClean="0"/>
              <a:t>åltiderna </a:t>
            </a:r>
            <a:r>
              <a:rPr lang="sv-SE" b="0" baseline="0" dirty="0" smtClean="0"/>
              <a:t>behöver utgå från ett</a:t>
            </a:r>
            <a:r>
              <a:rPr lang="sv-SE" b="0" dirty="0" smtClean="0"/>
              <a:t> helhetsperspektiv. Modellen </a:t>
            </a:r>
            <a:r>
              <a:rPr lang="sv-SE" b="0" baseline="0" dirty="0" smtClean="0"/>
              <a:t>beskriver måltidskvalitet utifrån sex olika områden som alla är lika viktiga för att måltiden ska ätas upp och göra nytta. </a:t>
            </a:r>
            <a:endParaRPr lang="sv-SE"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baseline="0" dirty="0" smtClean="0"/>
              <a:t>I de nationella riktlinjerna för måltider på sjukhus har varje pusselbit i Måltidsmodellen ett eget kapitel som beskriver hur man kan arbeta för att måltiderna ska vara </a:t>
            </a:r>
            <a:r>
              <a:rPr lang="sv-SE" b="0" i="1" baseline="0" dirty="0" smtClean="0"/>
              <a:t>goda</a:t>
            </a:r>
            <a:r>
              <a:rPr lang="sv-SE" b="0" baseline="0" dirty="0" smtClean="0"/>
              <a:t>, </a:t>
            </a:r>
            <a:r>
              <a:rPr lang="sv-SE" b="0" i="1" baseline="0" dirty="0" smtClean="0"/>
              <a:t>säkra</a:t>
            </a:r>
            <a:r>
              <a:rPr lang="sv-SE" b="0" baseline="0" dirty="0" smtClean="0"/>
              <a:t>, </a:t>
            </a:r>
            <a:r>
              <a:rPr lang="sv-SE" b="0" i="1" baseline="0" dirty="0" smtClean="0"/>
              <a:t>näringsriktiga</a:t>
            </a:r>
            <a:r>
              <a:rPr lang="sv-SE" b="0" baseline="0" dirty="0" smtClean="0"/>
              <a:t>, </a:t>
            </a:r>
            <a:r>
              <a:rPr lang="sv-SE" b="0" i="1" baseline="0" dirty="0" smtClean="0"/>
              <a:t>miljösmarta</a:t>
            </a:r>
            <a:r>
              <a:rPr lang="sv-SE" b="0" baseline="0" dirty="0" smtClean="0"/>
              <a:t>, </a:t>
            </a:r>
            <a:r>
              <a:rPr lang="sv-SE" b="0" i="1" baseline="0" dirty="0" smtClean="0"/>
              <a:t>trivsamma</a:t>
            </a:r>
            <a:r>
              <a:rPr lang="sv-SE" b="0" baseline="0" dirty="0" smtClean="0"/>
              <a:t> och </a:t>
            </a:r>
            <a:r>
              <a:rPr lang="sv-SE" b="0" i="1" baseline="0" dirty="0" smtClean="0"/>
              <a:t>integrerade</a:t>
            </a:r>
            <a:r>
              <a:rPr lang="sv-SE" b="0" baseline="0" dirty="0" smtClean="0"/>
              <a:t>. Med integrerade menas att måltiden ska vara integrerad i kärnverksamheten, det vill säga en tydlig del av vården.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baseline="0" dirty="0" smtClean="0"/>
              <a:t>Måltidsmodellen vill peka på att måltidens mjuka värden är minst lika viktiga som dess innehåll av näring</a:t>
            </a:r>
            <a:r>
              <a:rPr lang="sv-SE" b="0" baseline="0" dirty="0" smtClean="0"/>
              <a:t>.</a:t>
            </a:r>
            <a:endParaRPr lang="sv-SE" b="0"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B3B20-6D1F-4035-B22D-41089652072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76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smtClean="0">
                <a:solidFill>
                  <a:prstClr val="white"/>
                </a:solidFill>
                <a:latin typeface="+mn-lt"/>
              </a:rPr>
              <a:t>Så här sammanfattas riktlinjerna för integrerade måltider</a:t>
            </a:r>
            <a:r>
              <a:rPr lang="sv-SE" sz="1400" baseline="0" dirty="0" smtClean="0">
                <a:solidFill>
                  <a:prstClr val="white"/>
                </a:solidFill>
                <a:latin typeface="+mn-lt"/>
              </a:rPr>
              <a:t>. Fokus här är på mål och styrning, ansvarsfördelning och samverkan mellan yrkesgrupper.</a:t>
            </a:r>
          </a:p>
          <a:p>
            <a:endParaRPr lang="sv-SE" sz="1400" baseline="0" dirty="0" smtClean="0">
              <a:solidFill>
                <a:prstClr val="white"/>
              </a:solidFill>
              <a:latin typeface="+mn-lt"/>
            </a:endParaRPr>
          </a:p>
          <a:p>
            <a:endParaRPr lang="sv-SE" b="1" dirty="0" smtClean="0"/>
          </a:p>
          <a:p>
            <a:pPr marL="0" indent="0">
              <a:buFont typeface="+mj-lt"/>
              <a:buNone/>
            </a:pPr>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26F8B-FA4A-4E29-A872-28C2FCC18A7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94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Startsida*">
    <p:spTree>
      <p:nvGrpSpPr>
        <p:cNvPr id="1" name=""/>
        <p:cNvGrpSpPr/>
        <p:nvPr/>
      </p:nvGrpSpPr>
      <p:grpSpPr>
        <a:xfrm>
          <a:off x="0" y="0"/>
          <a:ext cx="0" cy="0"/>
          <a:chOff x="0" y="0"/>
          <a:chExt cx="0" cy="0"/>
        </a:xfrm>
      </p:grpSpPr>
      <p:pic>
        <p:nvPicPr>
          <p:cNvPr id="4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81" y="372804"/>
            <a:ext cx="2385851" cy="333156"/>
          </a:xfrm>
          <a:prstGeom prst="rect">
            <a:avLst/>
          </a:prstGeom>
        </p:spPr>
      </p:pic>
      <p:sp>
        <p:nvSpPr>
          <p:cNvPr id="7"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10346" y="989814"/>
            <a:ext cx="12081654" cy="586818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smtClean="0"/>
              <a:t>Montera en bild genom att klicka på bildsymbolen i mitten</a:t>
            </a:r>
            <a:endParaRPr lang="sv-SE" dirty="0"/>
          </a:p>
        </p:txBody>
      </p:sp>
      <p:sp>
        <p:nvSpPr>
          <p:cNvPr id="47" name="Platshållare för text 1"/>
          <p:cNvSpPr>
            <a:spLocks noGrp="1"/>
          </p:cNvSpPr>
          <p:nvPr>
            <p:ph type="subTitle" idx="1" hasCustomPrompt="1"/>
          </p:nvPr>
        </p:nvSpPr>
        <p:spPr>
          <a:xfrm>
            <a:off x="106086" y="5080375"/>
            <a:ext cx="7412953" cy="522808"/>
          </a:xfrm>
          <a:gradFill>
            <a:gsLst>
              <a:gs pos="0">
                <a:srgbClr val="F26808"/>
              </a:gs>
              <a:gs pos="70000">
                <a:srgbClr val="E64011">
                  <a:alpha val="90000"/>
                </a:srgbClr>
              </a:gs>
            </a:gsLst>
            <a:lin ang="0" scaled="0"/>
          </a:gradFill>
        </p:spPr>
        <p:txBody>
          <a:bodyPr wrap="square" lIns="540000" tIns="36000" rIns="144000" bIns="180000">
            <a:sp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ingress eller ditt namn här</a:t>
            </a:r>
            <a:endParaRPr lang="sv-SE" dirty="0"/>
          </a:p>
        </p:txBody>
      </p:sp>
      <p:sp>
        <p:nvSpPr>
          <p:cNvPr id="54" name="Rubrik 1"/>
          <p:cNvSpPr>
            <a:spLocks noGrp="1"/>
          </p:cNvSpPr>
          <p:nvPr>
            <p:ph type="title" hasCustomPrompt="1"/>
          </p:nvPr>
        </p:nvSpPr>
        <p:spPr>
          <a:xfrm>
            <a:off x="106086" y="4162862"/>
            <a:ext cx="7412953" cy="917513"/>
          </a:xfrm>
          <a:gradFill>
            <a:gsLst>
              <a:gs pos="0">
                <a:srgbClr val="F26908"/>
              </a:gs>
              <a:gs pos="70000">
                <a:srgbClr val="E64011">
                  <a:alpha val="90000"/>
                </a:srgbClr>
              </a:gs>
            </a:gsLst>
            <a:lin ang="0" scaled="1"/>
          </a:gradFill>
        </p:spPr>
        <p:txBody>
          <a:bodyPr lIns="540000" tIns="180000" rIns="180000" bIns="180000">
            <a:spAutoFit/>
          </a:bodyPr>
          <a:lstStyle>
            <a:lvl1pPr>
              <a:defRPr lang="sv-SE" sz="4000" kern="1200" baseline="0" dirty="0" smtClean="0">
                <a:solidFill>
                  <a:schemeClr val="bg1"/>
                </a:solidFill>
                <a:latin typeface="Calibri Light" panose="020F0302020204030204" pitchFamily="34" charset="0"/>
                <a:ea typeface="+mj-ea"/>
                <a:cs typeface="Calibri Light" panose="020F0302020204030204" pitchFamily="34" charset="0"/>
              </a:defRPr>
            </a:lvl1pPr>
          </a:lstStyle>
          <a:p>
            <a:r>
              <a:rPr lang="sv-SE" dirty="0" smtClean="0"/>
              <a:t>Skriv in en välkomsthälsning här</a:t>
            </a:r>
            <a:endParaRPr lang="sv-SE" dirty="0"/>
          </a:p>
        </p:txBody>
      </p:sp>
    </p:spTree>
    <p:extLst>
      <p:ext uri="{BB962C8B-B14F-4D97-AF65-F5344CB8AC3E}">
        <p14:creationId xmlns:p14="http://schemas.microsoft.com/office/powerpoint/2010/main" val="23627797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 Text med bild/diagram/tabell*">
    <p:spTree>
      <p:nvGrpSpPr>
        <p:cNvPr id="1" name=""/>
        <p:cNvGrpSpPr/>
        <p:nvPr/>
      </p:nvGrpSpPr>
      <p:grpSpPr>
        <a:xfrm>
          <a:off x="0" y="0"/>
          <a:ext cx="0" cy="0"/>
          <a:chOff x="0" y="0"/>
          <a:chExt cx="0" cy="0"/>
        </a:xfrm>
      </p:grpSpPr>
      <p:sp>
        <p:nvSpPr>
          <p:cNvPr id="7" name="Rektangel 1"/>
          <p:cNvSpPr/>
          <p:nvPr/>
        </p:nvSpPr>
        <p:spPr>
          <a:xfrm rot="16200000">
            <a:off x="3907201" y="4062887"/>
            <a:ext cx="43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1"/>
          <p:cNvSpPr>
            <a:spLocks noGrp="1"/>
          </p:cNvSpPr>
          <p:nvPr>
            <p:ph sz="half" idx="2" hasCustomPrompt="1"/>
          </p:nvPr>
        </p:nvSpPr>
        <p:spPr>
          <a:xfrm>
            <a:off x="6348413" y="1923916"/>
            <a:ext cx="5219700" cy="4313371"/>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1"/>
          <p:cNvSpPr>
            <a:spLocks noGrp="1"/>
          </p:cNvSpPr>
          <p:nvPr>
            <p:ph type="body" idx="1" hasCustomPrompt="1"/>
          </p:nvPr>
        </p:nvSpPr>
        <p:spPr>
          <a:xfrm>
            <a:off x="623888" y="1916113"/>
            <a:ext cx="5219701" cy="4321175"/>
          </a:xfrm>
        </p:spPr>
        <p:txBody>
          <a:bodyPr anchor="t">
            <a:normAutofit/>
          </a:bodyPr>
          <a:lstStyle>
            <a:lvl1pPr marL="0" indent="0">
              <a:buFont typeface="Arial" panose="020B0604020202020204" pitchFamily="34" charse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text här, med eller utan punkter</a:t>
            </a:r>
          </a:p>
        </p:txBody>
      </p:sp>
      <p:sp>
        <p:nvSpPr>
          <p:cNvPr id="2" name="Rubrik 1"/>
          <p:cNvSpPr>
            <a:spLocks noGrp="1"/>
          </p:cNvSpPr>
          <p:nvPr>
            <p:ph type="title" hasCustomPrompt="1"/>
          </p:nvPr>
        </p:nvSpPr>
        <p:spPr>
          <a:xfrm>
            <a:off x="623888" y="368300"/>
            <a:ext cx="10944225"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19773832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 Bildsida, 2 bilder med tex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35863" y="3537287"/>
            <a:ext cx="4032249"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på bildsymbolen i mitten</a:t>
            </a:r>
          </a:p>
        </p:txBody>
      </p:sp>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35863" y="531188"/>
            <a:ext cx="4032250"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på bildsymbolen i mitten</a:t>
            </a:r>
          </a:p>
        </p:txBody>
      </p:sp>
      <p:sp>
        <p:nvSpPr>
          <p:cNvPr id="9" name="Platshållare för text 1"/>
          <p:cNvSpPr>
            <a:spLocks noGrp="1"/>
          </p:cNvSpPr>
          <p:nvPr>
            <p:ph type="body" idx="1" hasCustomPrompt="1"/>
          </p:nvPr>
        </p:nvSpPr>
        <p:spPr>
          <a:xfrm>
            <a:off x="623887" y="1916113"/>
            <a:ext cx="6551613" cy="4321175"/>
          </a:xfrm>
        </p:spPr>
        <p:txBody>
          <a:bodyPr anchor="t">
            <a:normAutofit/>
          </a:bodyPr>
          <a:lstStyle>
            <a:lvl1pPr marL="0" indent="0">
              <a:buFont typeface="Arial" panose="020B0604020202020204" pitchFamily="34" charset="0"/>
              <a:buNone/>
              <a:defRPr sz="2200" b="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in text här, med eller utan punkter</a:t>
            </a:r>
          </a:p>
        </p:txBody>
      </p:sp>
      <p:sp>
        <p:nvSpPr>
          <p:cNvPr id="2"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7438477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 Bildsida, 3 bild med text">
    <p:spTree>
      <p:nvGrpSpPr>
        <p:cNvPr id="1" name=""/>
        <p:cNvGrpSpPr/>
        <p:nvPr/>
      </p:nvGrpSpPr>
      <p:grpSpPr>
        <a:xfrm>
          <a:off x="0" y="0"/>
          <a:ext cx="0" cy="0"/>
          <a:chOff x="0" y="0"/>
          <a:chExt cx="0" cy="0"/>
        </a:xfrm>
      </p:grpSpPr>
      <p:sp>
        <p:nvSpPr>
          <p:cNvPr id="13" name="Platshållare för text 3"/>
          <p:cNvSpPr>
            <a:spLocks noGrp="1"/>
          </p:cNvSpPr>
          <p:nvPr>
            <p:ph type="body" idx="22" hasCustomPrompt="1"/>
          </p:nvPr>
        </p:nvSpPr>
        <p:spPr>
          <a:xfrm>
            <a:off x="8115957" y="5257800"/>
            <a:ext cx="3438000" cy="97948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11"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8130113" y="2265363"/>
            <a:ext cx="3438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a:t>
            </a:r>
            <a:br>
              <a:rPr lang="sv-SE" dirty="0" smtClean="0"/>
            </a:br>
            <a:r>
              <a:rPr lang="sv-SE" dirty="0" smtClean="0"/>
              <a:t>klicka på bildsymbolen i mitten</a:t>
            </a:r>
          </a:p>
        </p:txBody>
      </p:sp>
      <p:sp>
        <p:nvSpPr>
          <p:cNvPr id="12" name="Platshållare för text 2"/>
          <p:cNvSpPr>
            <a:spLocks noGrp="1"/>
          </p:cNvSpPr>
          <p:nvPr>
            <p:ph type="body" idx="21" hasCustomPrompt="1"/>
          </p:nvPr>
        </p:nvSpPr>
        <p:spPr>
          <a:xfrm>
            <a:off x="4381631" y="5257800"/>
            <a:ext cx="3438000" cy="97948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4380843" y="2265363"/>
            <a:ext cx="3438788"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a:t>
            </a:r>
            <a:br>
              <a:rPr lang="sv-SE" dirty="0" smtClean="0"/>
            </a:br>
            <a:r>
              <a:rPr lang="sv-SE" dirty="0" smtClean="0"/>
              <a:t>klicka på bildsymbolen i mitten</a:t>
            </a:r>
          </a:p>
        </p:txBody>
      </p:sp>
      <p:sp>
        <p:nvSpPr>
          <p:cNvPr id="14" name="Platshållare för text 1"/>
          <p:cNvSpPr>
            <a:spLocks noGrp="1"/>
          </p:cNvSpPr>
          <p:nvPr>
            <p:ph type="subTitle" idx="1" hasCustomPrompt="1"/>
          </p:nvPr>
        </p:nvSpPr>
        <p:spPr>
          <a:xfrm>
            <a:off x="623888" y="5257800"/>
            <a:ext cx="3461417" cy="979488"/>
          </a:xfrm>
        </p:spPr>
        <p:txBody>
          <a:bodyPr anchor="t">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Skriv en bildtext här</a:t>
            </a:r>
          </a:p>
        </p:txBody>
      </p:sp>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2265363"/>
            <a:ext cx="3438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a:t>
            </a:r>
            <a:br>
              <a:rPr lang="sv-SE" dirty="0" smtClean="0"/>
            </a:br>
            <a:r>
              <a:rPr lang="sv-SE" dirty="0" smtClean="0"/>
              <a:t>på bildsymbolen i mitten</a:t>
            </a:r>
          </a:p>
        </p:txBody>
      </p:sp>
      <p:sp>
        <p:nvSpPr>
          <p:cNvPr id="2" name="Rubrik 1"/>
          <p:cNvSpPr>
            <a:spLocks noGrp="1"/>
          </p:cNvSpPr>
          <p:nvPr>
            <p:ph type="title" hasCustomPrompt="1"/>
          </p:nvPr>
        </p:nvSpPr>
        <p:spPr/>
        <p:txBody>
          <a:bodyPr/>
          <a:lstStyle>
            <a:lvl1pPr>
              <a:defRPr/>
            </a:lvl1pPr>
          </a:lstStyle>
          <a:p>
            <a:r>
              <a:rPr lang="sv-SE" dirty="0" smtClean="0"/>
              <a:t>Skriv in en rubrik här</a:t>
            </a:r>
            <a:endParaRPr lang="sv-SE" dirty="0"/>
          </a:p>
        </p:txBody>
      </p:sp>
    </p:spTree>
    <p:extLst>
      <p:ext uri="{BB962C8B-B14F-4D97-AF65-F5344CB8AC3E}">
        <p14:creationId xmlns:p14="http://schemas.microsoft.com/office/powerpoint/2010/main" val="40047907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 Bildsida, 4 bilder med bildtext">
    <p:spTree>
      <p:nvGrpSpPr>
        <p:cNvPr id="1" name=""/>
        <p:cNvGrpSpPr/>
        <p:nvPr/>
      </p:nvGrpSpPr>
      <p:grpSpPr>
        <a:xfrm>
          <a:off x="0" y="0"/>
          <a:ext cx="0" cy="0"/>
          <a:chOff x="0" y="0"/>
          <a:chExt cx="0" cy="0"/>
        </a:xfrm>
      </p:grpSpPr>
      <p:sp>
        <p:nvSpPr>
          <p:cNvPr id="10" name="Platshållare för text 4"/>
          <p:cNvSpPr>
            <a:spLocks noGrp="1"/>
          </p:cNvSpPr>
          <p:nvPr>
            <p:ph type="body" sz="quarter" idx="23" hasCustomPrompt="1"/>
          </p:nvPr>
        </p:nvSpPr>
        <p:spPr>
          <a:xfrm>
            <a:off x="9228111" y="5251450"/>
            <a:ext cx="2340001" cy="985836"/>
          </a:xfrm>
        </p:spPr>
        <p:txBody>
          <a:bodyPr>
            <a:normAutofit/>
          </a:bodyPr>
          <a:lstStyle>
            <a:lvl1pPr marL="0" indent="0" algn="ctr">
              <a:buNone/>
              <a:defRPr sz="2000"/>
            </a:lvl1pPr>
          </a:lstStyle>
          <a:p>
            <a:pPr lvl="0"/>
            <a:r>
              <a:rPr lang="sv-SE" dirty="0" smtClean="0"/>
              <a:t>Skriv en bildtext här</a:t>
            </a:r>
          </a:p>
        </p:txBody>
      </p:sp>
      <p:sp>
        <p:nvSpPr>
          <p:cNvPr id="4" name="Platshållare för bild 4"/>
          <p:cNvSpPr>
            <a:spLocks noGrp="1"/>
          </p:cNvSpPr>
          <p:nvPr>
            <p:ph type="pic" sz="quarter" idx="24" hasCustomPrompt="1"/>
          </p:nvPr>
        </p:nvSpPr>
        <p:spPr>
          <a:xfrm>
            <a:off x="9228113" y="2265363"/>
            <a:ext cx="2340000" cy="2740025"/>
          </a:xfrm>
          <a:noFill/>
        </p:spPr>
        <p:txBody>
          <a:bodyPr lIns="360000" tIns="36000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3" name="Platshållare för text 3"/>
          <p:cNvSpPr>
            <a:spLocks noGrp="1"/>
          </p:cNvSpPr>
          <p:nvPr>
            <p:ph type="body" idx="22" hasCustomPrompt="1"/>
          </p:nvPr>
        </p:nvSpPr>
        <p:spPr>
          <a:xfrm>
            <a:off x="6371663" y="5251450"/>
            <a:ext cx="2328374" cy="98583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11"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6360037"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2" name="Platshållare för text 2"/>
          <p:cNvSpPr>
            <a:spLocks noGrp="1"/>
          </p:cNvSpPr>
          <p:nvPr>
            <p:ph type="body" idx="21" hasCustomPrompt="1"/>
          </p:nvPr>
        </p:nvSpPr>
        <p:spPr>
          <a:xfrm>
            <a:off x="3491962" y="5251450"/>
            <a:ext cx="2351626" cy="98583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3491962"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4" name="Platshållare för text 1"/>
          <p:cNvSpPr>
            <a:spLocks noGrp="1"/>
          </p:cNvSpPr>
          <p:nvPr>
            <p:ph type="subTitle" idx="1" hasCustomPrompt="1"/>
          </p:nvPr>
        </p:nvSpPr>
        <p:spPr>
          <a:xfrm>
            <a:off x="623888" y="5251450"/>
            <a:ext cx="2339999" cy="985837"/>
          </a:xfrm>
        </p:spPr>
        <p:txBody>
          <a:bodyPr anchor="t">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Skriv en bildtext här</a:t>
            </a:r>
          </a:p>
        </p:txBody>
      </p:sp>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buNone/>
              <a:defRPr sz="1600" b="1">
                <a:solidFill>
                  <a:schemeClr val="tx2">
                    <a:lumMod val="75000"/>
                    <a:lumOff val="25000"/>
                  </a:schemeClr>
                </a:solidFill>
              </a:defRPr>
            </a:lvl1pPr>
          </a:lstStyle>
          <a:p>
            <a:r>
              <a:rPr lang="sv-SE" dirty="0" smtClean="0"/>
              <a:t>Montera en bild genom att klicka </a:t>
            </a:r>
            <a:br>
              <a:rPr lang="sv-SE" dirty="0" smtClean="0"/>
            </a:br>
            <a:r>
              <a:rPr lang="sv-SE" dirty="0" smtClean="0"/>
              <a:t>på bildsymbolen</a:t>
            </a:r>
          </a:p>
        </p:txBody>
      </p:sp>
      <p:sp>
        <p:nvSpPr>
          <p:cNvPr id="2" name="Rubrik 1"/>
          <p:cNvSpPr>
            <a:spLocks noGrp="1"/>
          </p:cNvSpPr>
          <p:nvPr>
            <p:ph type="title" hasCustomPrompt="1"/>
          </p:nvPr>
        </p:nvSpPr>
        <p:spPr/>
        <p:txBody>
          <a:bodyPr/>
          <a:lstStyle>
            <a:lvl1pPr>
              <a:defRPr/>
            </a:lvl1pPr>
          </a:lstStyle>
          <a:p>
            <a:r>
              <a:rPr lang="sv-SE" dirty="0" smtClean="0"/>
              <a:t>Skriv in en rubrik här</a:t>
            </a:r>
            <a:endParaRPr lang="sv-SE" dirty="0"/>
          </a:p>
        </p:txBody>
      </p:sp>
    </p:spTree>
    <p:extLst>
      <p:ext uri="{BB962C8B-B14F-4D97-AF65-F5344CB8AC3E}">
        <p14:creationId xmlns:p14="http://schemas.microsoft.com/office/powerpoint/2010/main" val="1298298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Organisation, orange med vit text">
    <p:spTree>
      <p:nvGrpSpPr>
        <p:cNvPr id="1" name=""/>
        <p:cNvGrpSpPr/>
        <p:nvPr/>
      </p:nvGrpSpPr>
      <p:grpSpPr>
        <a:xfrm>
          <a:off x="0" y="0"/>
          <a:ext cx="0" cy="0"/>
          <a:chOff x="0" y="0"/>
          <a:chExt cx="0" cy="0"/>
        </a:xfrm>
      </p:grpSpPr>
      <p:sp>
        <p:nvSpPr>
          <p:cNvPr id="6" name="object 7"/>
          <p:cNvSpPr/>
          <p:nvPr userDrawn="1"/>
        </p:nvSpPr>
        <p:spPr>
          <a:xfrm>
            <a:off x="893246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7" name="object 6"/>
          <p:cNvSpPr/>
          <p:nvPr userDrawn="1"/>
        </p:nvSpPr>
        <p:spPr>
          <a:xfrm>
            <a:off x="6162938"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8" name="object 5"/>
          <p:cNvSpPr/>
          <p:nvPr userDrawn="1"/>
        </p:nvSpPr>
        <p:spPr>
          <a:xfrm>
            <a:off x="339341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9" name="object 4"/>
          <p:cNvSpPr/>
          <p:nvPr userDrawn="1"/>
        </p:nvSpPr>
        <p:spPr>
          <a:xfrm>
            <a:off x="623888" y="2050564"/>
            <a:ext cx="2628000" cy="4104000"/>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1"/>
          </a:solidFill>
        </p:spPr>
        <p:txBody>
          <a:bodyPr wrap="square" lIns="0" tIns="0" rIns="0" bIns="0" rtlCol="0"/>
          <a:lstStyle/>
          <a:p>
            <a:endParaRPr/>
          </a:p>
        </p:txBody>
      </p:sp>
      <p:sp>
        <p:nvSpPr>
          <p:cNvPr id="10" name="object 3"/>
          <p:cNvSpPr txBox="1"/>
          <p:nvPr userDrawn="1"/>
        </p:nvSpPr>
        <p:spPr>
          <a:xfrm>
            <a:off x="7642796" y="1250998"/>
            <a:ext cx="3925317" cy="684000"/>
          </a:xfrm>
          <a:prstGeom prst="rect">
            <a:avLst/>
          </a:prstGeom>
          <a:solidFill>
            <a:schemeClr val="accent3"/>
          </a:solidFill>
        </p:spPr>
        <p:txBody>
          <a:bodyPr vert="horz" wrap="square" lIns="0" tIns="156210" rIns="0" bIns="0" rtlCol="0">
            <a:spAutoFit/>
          </a:bodyPr>
          <a:lstStyle/>
          <a:p>
            <a:pPr marL="1289685">
              <a:lnSpc>
                <a:spcPct val="100000"/>
              </a:lnSpc>
              <a:spcBef>
                <a:spcPts val="1230"/>
              </a:spcBef>
            </a:pPr>
            <a:endParaRPr sz="2400" dirty="0">
              <a:latin typeface="+mj-lt"/>
              <a:cs typeface="Europa-Regular"/>
            </a:endParaRPr>
          </a:p>
        </p:txBody>
      </p:sp>
      <p:sp>
        <p:nvSpPr>
          <p:cNvPr id="11" name="object 2"/>
          <p:cNvSpPr txBox="1"/>
          <p:nvPr userDrawn="1"/>
        </p:nvSpPr>
        <p:spPr>
          <a:xfrm>
            <a:off x="623889" y="1250998"/>
            <a:ext cx="6890662" cy="684000"/>
          </a:xfrm>
          <a:prstGeom prst="rect">
            <a:avLst/>
          </a:prstGeom>
          <a:solidFill>
            <a:schemeClr val="accent1"/>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12" name="object 1"/>
          <p:cNvSpPr txBox="1"/>
          <p:nvPr userDrawn="1"/>
        </p:nvSpPr>
        <p:spPr>
          <a:xfrm>
            <a:off x="623888" y="432319"/>
            <a:ext cx="10944225" cy="684000"/>
          </a:xfrm>
          <a:prstGeom prst="rect">
            <a:avLst/>
          </a:prstGeom>
          <a:solidFill>
            <a:schemeClr val="accent1"/>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27" name="Platshållare för text 11"/>
          <p:cNvSpPr>
            <a:spLocks noGrp="1"/>
          </p:cNvSpPr>
          <p:nvPr>
            <p:ph type="body" sz="quarter" idx="30" hasCustomPrompt="1"/>
          </p:nvPr>
        </p:nvSpPr>
        <p:spPr>
          <a:xfrm>
            <a:off x="9121375"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6" name="Platshållare för text 10"/>
          <p:cNvSpPr>
            <a:spLocks noGrp="1"/>
          </p:cNvSpPr>
          <p:nvPr>
            <p:ph type="body" sz="quarter" idx="29" hasCustomPrompt="1"/>
          </p:nvPr>
        </p:nvSpPr>
        <p:spPr>
          <a:xfrm>
            <a:off x="6339879"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5" name="Platshållare för text 9"/>
          <p:cNvSpPr>
            <a:spLocks noGrp="1"/>
          </p:cNvSpPr>
          <p:nvPr>
            <p:ph type="body" sz="quarter" idx="28" hasCustomPrompt="1"/>
          </p:nvPr>
        </p:nvSpPr>
        <p:spPr>
          <a:xfrm>
            <a:off x="3575548"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4" name="Platshållare för text 8"/>
          <p:cNvSpPr>
            <a:spLocks noGrp="1"/>
          </p:cNvSpPr>
          <p:nvPr>
            <p:ph type="body" sz="quarter" idx="27" hasCustomPrompt="1"/>
          </p:nvPr>
        </p:nvSpPr>
        <p:spPr>
          <a:xfrm>
            <a:off x="805258"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2" name="Platshållare för text 7"/>
          <p:cNvSpPr>
            <a:spLocks noGrp="1"/>
          </p:cNvSpPr>
          <p:nvPr>
            <p:ph type="body" sz="quarter" idx="26" hasCustomPrompt="1"/>
          </p:nvPr>
        </p:nvSpPr>
        <p:spPr>
          <a:xfrm>
            <a:off x="9111108" y="2265363"/>
            <a:ext cx="2328760" cy="780444"/>
          </a:xfrm>
        </p:spPr>
        <p:txBody>
          <a:bodyPr>
            <a:normAutofit/>
          </a:bodyPr>
          <a:lstStyle>
            <a:lvl1pPr marL="0" indent="0">
              <a:buNone/>
              <a:defRPr sz="2200">
                <a:solidFill>
                  <a:schemeClr val="bg1"/>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smtClean="0"/>
              <a:t>Område</a:t>
            </a:r>
            <a:endParaRPr lang="sv-SE" dirty="0"/>
          </a:p>
        </p:txBody>
      </p:sp>
      <p:sp>
        <p:nvSpPr>
          <p:cNvPr id="20" name="Platshållare för text 6"/>
          <p:cNvSpPr>
            <a:spLocks noGrp="1"/>
          </p:cNvSpPr>
          <p:nvPr>
            <p:ph type="body" sz="quarter" idx="25" hasCustomPrompt="1"/>
          </p:nvPr>
        </p:nvSpPr>
        <p:spPr>
          <a:xfrm>
            <a:off x="6339879" y="2265363"/>
            <a:ext cx="2295525" cy="780444"/>
          </a:xfrm>
        </p:spPr>
        <p:txBody>
          <a:bodyPr bIns="0">
            <a:normAutofit/>
          </a:bodyPr>
          <a:lstStyle>
            <a:lvl1pPr marL="0" indent="0">
              <a:buNone/>
              <a:defRPr sz="2200">
                <a:solidFill>
                  <a:schemeClr val="bg1"/>
                </a:solidFill>
                <a:latin typeface="+mn-lt"/>
              </a:defRPr>
            </a:lvl1pPr>
          </a:lstStyle>
          <a:p>
            <a:pPr lvl="0"/>
            <a:r>
              <a:rPr lang="sv-SE" dirty="0" smtClean="0"/>
              <a:t>Område</a:t>
            </a:r>
            <a:endParaRPr lang="sv-SE" dirty="0"/>
          </a:p>
        </p:txBody>
      </p:sp>
      <p:sp>
        <p:nvSpPr>
          <p:cNvPr id="18" name="Platshållare för text 5"/>
          <p:cNvSpPr>
            <a:spLocks noGrp="1"/>
          </p:cNvSpPr>
          <p:nvPr>
            <p:ph type="body" sz="quarter" idx="24" hasCustomPrompt="1"/>
          </p:nvPr>
        </p:nvSpPr>
        <p:spPr>
          <a:xfrm>
            <a:off x="3575446" y="2265363"/>
            <a:ext cx="2308327" cy="780444"/>
          </a:xfrm>
        </p:spPr>
        <p:txBody>
          <a:bodyPr bIns="0">
            <a:normAutofit/>
          </a:bodyPr>
          <a:lstStyle>
            <a:lvl1pPr marL="0" indent="0">
              <a:buNone/>
              <a:defRPr sz="2200">
                <a:solidFill>
                  <a:schemeClr val="bg1"/>
                </a:solidFill>
                <a:latin typeface="+mn-lt"/>
              </a:defRPr>
            </a:lvl1pPr>
          </a:lstStyle>
          <a:p>
            <a:pPr lvl="0"/>
            <a:r>
              <a:rPr lang="sv-SE" dirty="0" smtClean="0"/>
              <a:t>Område</a:t>
            </a:r>
            <a:endParaRPr lang="sv-SE" dirty="0"/>
          </a:p>
        </p:txBody>
      </p:sp>
      <p:sp>
        <p:nvSpPr>
          <p:cNvPr id="16" name="Platshållare för text 4"/>
          <p:cNvSpPr>
            <a:spLocks noGrp="1"/>
          </p:cNvSpPr>
          <p:nvPr>
            <p:ph type="body" sz="quarter" idx="23" hasCustomPrompt="1"/>
          </p:nvPr>
        </p:nvSpPr>
        <p:spPr>
          <a:xfrm>
            <a:off x="805235" y="2265363"/>
            <a:ext cx="2309025" cy="780444"/>
          </a:xfrm>
        </p:spPr>
        <p:txBody>
          <a:bodyPr>
            <a:normAutofit/>
          </a:bodyPr>
          <a:lstStyle>
            <a:lvl1pPr marL="0" indent="0" algn="l">
              <a:buNone/>
              <a:defRPr sz="2200">
                <a:solidFill>
                  <a:schemeClr val="bg1"/>
                </a:solidFill>
                <a:latin typeface="+mn-lt"/>
              </a:defRPr>
            </a:lvl1pPr>
          </a:lstStyle>
          <a:p>
            <a:pPr lvl="0"/>
            <a:r>
              <a:rPr lang="sv-SE" dirty="0" smtClean="0"/>
              <a:t>Område</a:t>
            </a:r>
          </a:p>
        </p:txBody>
      </p:sp>
      <p:sp>
        <p:nvSpPr>
          <p:cNvPr id="13" name="Platshållare för text 3"/>
          <p:cNvSpPr>
            <a:spLocks noGrp="1"/>
          </p:cNvSpPr>
          <p:nvPr>
            <p:ph type="body" idx="22" hasCustomPrompt="1"/>
          </p:nvPr>
        </p:nvSpPr>
        <p:spPr>
          <a:xfrm>
            <a:off x="7768276" y="1394628"/>
            <a:ext cx="3671592" cy="421018"/>
          </a:xfrm>
        </p:spPr>
        <p:txBody>
          <a:bodyPr lIns="0" tIns="0" rIns="72000" anchor="t">
            <a:noAutofit/>
          </a:bodyPr>
          <a:lstStyle>
            <a:lvl1pPr marL="0" indent="0" algn="ctr">
              <a:lnSpc>
                <a:spcPct val="100000"/>
              </a:lnSpc>
              <a:spcBef>
                <a:spcPts val="600"/>
              </a:spcBef>
              <a:buNone/>
              <a:defRPr sz="24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Insynsrådet</a:t>
            </a:r>
          </a:p>
        </p:txBody>
      </p:sp>
      <p:sp>
        <p:nvSpPr>
          <p:cNvPr id="14" name="Platshållare för text 2"/>
          <p:cNvSpPr>
            <a:spLocks noGrp="1"/>
          </p:cNvSpPr>
          <p:nvPr>
            <p:ph type="body" idx="21" hasCustomPrompt="1"/>
          </p:nvPr>
        </p:nvSpPr>
        <p:spPr>
          <a:xfrm>
            <a:off x="822302" y="1394627"/>
            <a:ext cx="6617887" cy="421018"/>
          </a:xfrm>
        </p:spPr>
        <p:txBody>
          <a:bodyPr lIns="0" tIns="0" rIns="72000" anchor="t">
            <a:normAutofit/>
          </a:bodyPr>
          <a:lstStyle>
            <a:lvl1pPr marL="0" indent="0" algn="ctr">
              <a:lnSpc>
                <a:spcPct val="100000"/>
              </a:lnSpc>
              <a:spcBef>
                <a:spcPts val="600"/>
              </a:spcBef>
              <a:buNone/>
              <a:defRPr sz="24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GD Stab</a:t>
            </a:r>
          </a:p>
        </p:txBody>
      </p:sp>
      <p:sp>
        <p:nvSpPr>
          <p:cNvPr id="15" name="Platshållare för text 1"/>
          <p:cNvSpPr>
            <a:spLocks noGrp="1"/>
          </p:cNvSpPr>
          <p:nvPr>
            <p:ph type="subTitle" idx="1" hasCustomPrompt="1"/>
          </p:nvPr>
        </p:nvSpPr>
        <p:spPr>
          <a:xfrm>
            <a:off x="822302" y="617444"/>
            <a:ext cx="10617566" cy="402211"/>
          </a:xfrm>
        </p:spPr>
        <p:txBody>
          <a:bodyPr anchor="t">
            <a:noAutofit/>
          </a:bodyPr>
          <a:lstStyle>
            <a:lvl1pPr marL="0" indent="0" algn="ctr">
              <a:buNone/>
              <a:defRPr sz="24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Generaldirektör</a:t>
            </a:r>
          </a:p>
        </p:txBody>
      </p:sp>
      <p:sp>
        <p:nvSpPr>
          <p:cNvPr id="2" name="Rubrik 1"/>
          <p:cNvSpPr>
            <a:spLocks noGrp="1"/>
          </p:cNvSpPr>
          <p:nvPr>
            <p:ph type="title"/>
          </p:nvPr>
        </p:nvSpPr>
        <p:spPr>
          <a:xfrm>
            <a:off x="3404791" y="6262310"/>
            <a:ext cx="8180389" cy="453146"/>
          </a:xfrm>
        </p:spPr>
        <p:txBody>
          <a:bodyPr rIns="0"/>
          <a:lstStyle>
            <a:lvl1pPr algn="r">
              <a:defRPr sz="260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9427754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Organisation, ljus med svart text">
    <p:spTree>
      <p:nvGrpSpPr>
        <p:cNvPr id="1" name=""/>
        <p:cNvGrpSpPr/>
        <p:nvPr/>
      </p:nvGrpSpPr>
      <p:grpSpPr>
        <a:xfrm>
          <a:off x="0" y="0"/>
          <a:ext cx="0" cy="0"/>
          <a:chOff x="0" y="0"/>
          <a:chExt cx="0" cy="0"/>
        </a:xfrm>
      </p:grpSpPr>
      <p:sp>
        <p:nvSpPr>
          <p:cNvPr id="6" name="object 7"/>
          <p:cNvSpPr/>
          <p:nvPr userDrawn="1"/>
        </p:nvSpPr>
        <p:spPr>
          <a:xfrm>
            <a:off x="893246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7" name="object 6"/>
          <p:cNvSpPr/>
          <p:nvPr userDrawn="1"/>
        </p:nvSpPr>
        <p:spPr>
          <a:xfrm>
            <a:off x="616493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8" name="object 5"/>
          <p:cNvSpPr/>
          <p:nvPr userDrawn="1"/>
        </p:nvSpPr>
        <p:spPr>
          <a:xfrm>
            <a:off x="3397402"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9" name="object 4"/>
          <p:cNvSpPr/>
          <p:nvPr userDrawn="1"/>
        </p:nvSpPr>
        <p:spPr>
          <a:xfrm>
            <a:off x="629871" y="2046654"/>
            <a:ext cx="2628000" cy="4104000"/>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10" name="object 3"/>
          <p:cNvSpPr txBox="1"/>
          <p:nvPr userDrawn="1"/>
        </p:nvSpPr>
        <p:spPr>
          <a:xfrm>
            <a:off x="7642796" y="1250998"/>
            <a:ext cx="3925317" cy="684000"/>
          </a:xfrm>
          <a:prstGeom prst="rect">
            <a:avLst/>
          </a:prstGeom>
          <a:solidFill>
            <a:schemeClr val="accent3">
              <a:lumMod val="20000"/>
              <a:lumOff val="80000"/>
            </a:schemeClr>
          </a:solidFill>
        </p:spPr>
        <p:txBody>
          <a:bodyPr vert="horz" wrap="square" lIns="0" tIns="156210" rIns="0" bIns="0" rtlCol="0">
            <a:spAutoFit/>
          </a:bodyPr>
          <a:lstStyle/>
          <a:p>
            <a:pPr marL="1289685">
              <a:lnSpc>
                <a:spcPct val="100000"/>
              </a:lnSpc>
              <a:spcBef>
                <a:spcPts val="1230"/>
              </a:spcBef>
            </a:pPr>
            <a:endParaRPr sz="2400" dirty="0">
              <a:latin typeface="+mj-lt"/>
              <a:cs typeface="Europa-Regular"/>
            </a:endParaRPr>
          </a:p>
        </p:txBody>
      </p:sp>
      <p:sp>
        <p:nvSpPr>
          <p:cNvPr id="11" name="object 2"/>
          <p:cNvSpPr txBox="1"/>
          <p:nvPr userDrawn="1"/>
        </p:nvSpPr>
        <p:spPr>
          <a:xfrm>
            <a:off x="623889" y="1250998"/>
            <a:ext cx="6890662" cy="684000"/>
          </a:xfrm>
          <a:prstGeom prst="rect">
            <a:avLst/>
          </a:prstGeom>
          <a:solidFill>
            <a:schemeClr val="accent1">
              <a:lumMod val="20000"/>
              <a:lumOff val="80000"/>
            </a:schemeClr>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12" name="object 1"/>
          <p:cNvSpPr txBox="1"/>
          <p:nvPr userDrawn="1"/>
        </p:nvSpPr>
        <p:spPr>
          <a:xfrm>
            <a:off x="623888" y="438897"/>
            <a:ext cx="10944225" cy="684000"/>
          </a:xfrm>
          <a:prstGeom prst="rect">
            <a:avLst/>
          </a:prstGeom>
          <a:solidFill>
            <a:schemeClr val="accent1">
              <a:lumMod val="20000"/>
              <a:lumOff val="80000"/>
            </a:schemeClr>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27" name="Platshållare för text 11"/>
          <p:cNvSpPr>
            <a:spLocks noGrp="1"/>
          </p:cNvSpPr>
          <p:nvPr>
            <p:ph type="body" sz="quarter" idx="30" hasCustomPrompt="1"/>
          </p:nvPr>
        </p:nvSpPr>
        <p:spPr>
          <a:xfrm>
            <a:off x="9121375" y="3273765"/>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6" name="Platshållare för text 10"/>
          <p:cNvSpPr>
            <a:spLocks noGrp="1"/>
          </p:cNvSpPr>
          <p:nvPr>
            <p:ph type="body" sz="quarter" idx="29" hasCustomPrompt="1"/>
          </p:nvPr>
        </p:nvSpPr>
        <p:spPr>
          <a:xfrm>
            <a:off x="6348413" y="3273766"/>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5" name="Platshållare för text 9"/>
          <p:cNvSpPr>
            <a:spLocks noGrp="1"/>
          </p:cNvSpPr>
          <p:nvPr>
            <p:ph type="body" sz="quarter" idx="28" hasCustomPrompt="1"/>
          </p:nvPr>
        </p:nvSpPr>
        <p:spPr>
          <a:xfrm>
            <a:off x="3592615" y="3273766"/>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4" name="Platshållare för text 8"/>
          <p:cNvSpPr>
            <a:spLocks noGrp="1"/>
          </p:cNvSpPr>
          <p:nvPr>
            <p:ph type="body" sz="quarter" idx="27" hasCustomPrompt="1"/>
          </p:nvPr>
        </p:nvSpPr>
        <p:spPr>
          <a:xfrm>
            <a:off x="811241" y="3271563"/>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2" name="Platshållare för text 7"/>
          <p:cNvSpPr>
            <a:spLocks noGrp="1"/>
          </p:cNvSpPr>
          <p:nvPr>
            <p:ph type="body" sz="quarter" idx="26" hasCustomPrompt="1"/>
          </p:nvPr>
        </p:nvSpPr>
        <p:spPr>
          <a:xfrm>
            <a:off x="9111108" y="2265363"/>
            <a:ext cx="2328760" cy="780444"/>
          </a:xfrm>
        </p:spPr>
        <p:txBody>
          <a:bodyPr>
            <a:normAutofit/>
          </a:bodyPr>
          <a:lstStyle>
            <a:lvl1pPr marL="0" indent="0">
              <a:buNone/>
              <a:defRPr sz="2200">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smtClean="0"/>
              <a:t>Område</a:t>
            </a:r>
            <a:endParaRPr lang="sv-SE" dirty="0"/>
          </a:p>
        </p:txBody>
      </p:sp>
      <p:sp>
        <p:nvSpPr>
          <p:cNvPr id="20" name="Platshållare för text 6"/>
          <p:cNvSpPr>
            <a:spLocks noGrp="1"/>
          </p:cNvSpPr>
          <p:nvPr>
            <p:ph type="body" sz="quarter" idx="25" hasCustomPrompt="1"/>
          </p:nvPr>
        </p:nvSpPr>
        <p:spPr>
          <a:xfrm>
            <a:off x="6348413" y="2265363"/>
            <a:ext cx="2295525" cy="780444"/>
          </a:xfrm>
        </p:spPr>
        <p:txBody>
          <a:bodyPr bIns="0">
            <a:normAutofit/>
          </a:bodyPr>
          <a:lstStyle>
            <a:lvl1pPr marL="0" indent="0">
              <a:buNone/>
              <a:defRPr sz="2200">
                <a:latin typeface="+mn-lt"/>
              </a:defRPr>
            </a:lvl1pPr>
          </a:lstStyle>
          <a:p>
            <a:pPr lvl="0"/>
            <a:r>
              <a:rPr lang="sv-SE" dirty="0" smtClean="0"/>
              <a:t>Område</a:t>
            </a:r>
            <a:endParaRPr lang="sv-SE" dirty="0"/>
          </a:p>
        </p:txBody>
      </p:sp>
      <p:sp>
        <p:nvSpPr>
          <p:cNvPr id="18" name="Platshållare för text 5"/>
          <p:cNvSpPr>
            <a:spLocks noGrp="1"/>
          </p:cNvSpPr>
          <p:nvPr>
            <p:ph type="body" sz="quarter" idx="24" hasCustomPrompt="1"/>
          </p:nvPr>
        </p:nvSpPr>
        <p:spPr>
          <a:xfrm>
            <a:off x="3592513" y="2265363"/>
            <a:ext cx="2308327" cy="780444"/>
          </a:xfrm>
        </p:spPr>
        <p:txBody>
          <a:bodyPr bIns="0">
            <a:normAutofit/>
          </a:bodyPr>
          <a:lstStyle>
            <a:lvl1pPr marL="0" indent="0">
              <a:buNone/>
              <a:defRPr sz="2200">
                <a:latin typeface="+mn-lt"/>
              </a:defRPr>
            </a:lvl1pPr>
          </a:lstStyle>
          <a:p>
            <a:pPr lvl="0"/>
            <a:r>
              <a:rPr lang="sv-SE" dirty="0" smtClean="0"/>
              <a:t>Område</a:t>
            </a:r>
            <a:endParaRPr lang="sv-SE" dirty="0"/>
          </a:p>
        </p:txBody>
      </p:sp>
      <p:sp>
        <p:nvSpPr>
          <p:cNvPr id="16" name="Platshållare för text 4"/>
          <p:cNvSpPr>
            <a:spLocks noGrp="1"/>
          </p:cNvSpPr>
          <p:nvPr>
            <p:ph type="body" sz="quarter" idx="23" hasCustomPrompt="1"/>
          </p:nvPr>
        </p:nvSpPr>
        <p:spPr>
          <a:xfrm>
            <a:off x="811218" y="2261453"/>
            <a:ext cx="2309025" cy="780444"/>
          </a:xfrm>
        </p:spPr>
        <p:txBody>
          <a:bodyPr>
            <a:normAutofit/>
          </a:bodyPr>
          <a:lstStyle>
            <a:lvl1pPr marL="0" indent="0" algn="l">
              <a:buNone/>
              <a:defRPr sz="2200">
                <a:latin typeface="+mn-lt"/>
              </a:defRPr>
            </a:lvl1pPr>
          </a:lstStyle>
          <a:p>
            <a:pPr lvl="0"/>
            <a:r>
              <a:rPr lang="sv-SE" dirty="0" smtClean="0"/>
              <a:t>Område</a:t>
            </a:r>
          </a:p>
        </p:txBody>
      </p:sp>
      <p:sp>
        <p:nvSpPr>
          <p:cNvPr id="13" name="Platshållare för text 3"/>
          <p:cNvSpPr>
            <a:spLocks noGrp="1"/>
          </p:cNvSpPr>
          <p:nvPr>
            <p:ph type="body" idx="22" hasCustomPrompt="1"/>
          </p:nvPr>
        </p:nvSpPr>
        <p:spPr>
          <a:xfrm>
            <a:off x="7768276" y="1394628"/>
            <a:ext cx="3671592" cy="421018"/>
          </a:xfrm>
        </p:spPr>
        <p:txBody>
          <a:bodyPr lIns="0" tIns="0" rIns="72000" anchor="t">
            <a:noAutofit/>
          </a:bodyPr>
          <a:lstStyle>
            <a:lvl1pPr marL="0" indent="0" algn="ctr">
              <a:lnSpc>
                <a:spcPct val="100000"/>
              </a:lnSpc>
              <a:spcBef>
                <a:spcPts val="600"/>
              </a:spcBef>
              <a:buNone/>
              <a:defRPr sz="240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Insynsrådet</a:t>
            </a:r>
          </a:p>
        </p:txBody>
      </p:sp>
      <p:sp>
        <p:nvSpPr>
          <p:cNvPr id="14" name="Platshållare för text 2"/>
          <p:cNvSpPr>
            <a:spLocks noGrp="1"/>
          </p:cNvSpPr>
          <p:nvPr>
            <p:ph type="body" idx="21" hasCustomPrompt="1"/>
          </p:nvPr>
        </p:nvSpPr>
        <p:spPr>
          <a:xfrm>
            <a:off x="822302" y="1394627"/>
            <a:ext cx="6617887" cy="421018"/>
          </a:xfrm>
        </p:spPr>
        <p:txBody>
          <a:bodyPr lIns="0" tIns="0" rIns="72000" anchor="t">
            <a:normAutofit/>
          </a:bodyPr>
          <a:lstStyle>
            <a:lvl1pPr marL="0" indent="0" algn="ctr">
              <a:lnSpc>
                <a:spcPct val="100000"/>
              </a:lnSpc>
              <a:spcBef>
                <a:spcPts val="600"/>
              </a:spcBef>
              <a:buNone/>
              <a:defRPr sz="240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GD Stab</a:t>
            </a:r>
          </a:p>
        </p:txBody>
      </p:sp>
      <p:sp>
        <p:nvSpPr>
          <p:cNvPr id="15" name="Platshållare för text 1"/>
          <p:cNvSpPr>
            <a:spLocks noGrp="1"/>
          </p:cNvSpPr>
          <p:nvPr>
            <p:ph type="subTitle" idx="1" hasCustomPrompt="1"/>
          </p:nvPr>
        </p:nvSpPr>
        <p:spPr>
          <a:xfrm>
            <a:off x="822302" y="617444"/>
            <a:ext cx="10617566" cy="402211"/>
          </a:xfrm>
        </p:spPr>
        <p:txBody>
          <a:bodyPr anchor="t">
            <a:noAutofit/>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Generaldirektör</a:t>
            </a:r>
          </a:p>
        </p:txBody>
      </p:sp>
      <p:sp>
        <p:nvSpPr>
          <p:cNvPr id="2" name="Rubrik 1"/>
          <p:cNvSpPr>
            <a:spLocks noGrp="1"/>
          </p:cNvSpPr>
          <p:nvPr>
            <p:ph type="title"/>
          </p:nvPr>
        </p:nvSpPr>
        <p:spPr>
          <a:xfrm>
            <a:off x="3404790" y="6262310"/>
            <a:ext cx="8180389" cy="453146"/>
          </a:xfrm>
        </p:spPr>
        <p:txBody>
          <a:bodyPr rIns="0"/>
          <a:lstStyle>
            <a:lvl1pPr algn="r">
              <a:defRPr sz="260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3573336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 Bild med text/kontaktinformation">
    <p:spTree>
      <p:nvGrpSpPr>
        <p:cNvPr id="1" name=""/>
        <p:cNvGrpSpPr/>
        <p:nvPr/>
      </p:nvGrpSpPr>
      <p:grpSpPr>
        <a:xfrm>
          <a:off x="0" y="0"/>
          <a:ext cx="0" cy="0"/>
          <a:chOff x="0" y="0"/>
          <a:chExt cx="0" cy="0"/>
        </a:xfrm>
      </p:grpSpPr>
      <p:sp>
        <p:nvSpPr>
          <p:cNvPr id="6" name="Rektangel 2"/>
          <p:cNvSpPr/>
          <p:nvPr/>
        </p:nvSpPr>
        <p:spPr>
          <a:xfrm>
            <a:off x="4504520" y="3776976"/>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520" y="2265898"/>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4" name="Platshållare för text 4"/>
          <p:cNvSpPr>
            <a:spLocks noGrp="1"/>
          </p:cNvSpPr>
          <p:nvPr>
            <p:ph type="body" sz="quarter" idx="23" hasCustomPrompt="1"/>
          </p:nvPr>
        </p:nvSpPr>
        <p:spPr>
          <a:xfrm>
            <a:off x="623888" y="5314441"/>
            <a:ext cx="5471761" cy="922848"/>
          </a:xfrm>
        </p:spPr>
        <p:txBody>
          <a:bodyPr>
            <a:normAutofit/>
          </a:bodyPr>
          <a:lstStyle>
            <a:lvl1pPr marL="0" indent="0" algn="r">
              <a:buNone/>
              <a:defRPr sz="1600"/>
            </a:lvl1pPr>
          </a:lstStyle>
          <a:p>
            <a:pPr lvl="0"/>
            <a:r>
              <a:rPr lang="sv-SE" dirty="0" smtClean="0"/>
              <a:t>Skriv in text här</a:t>
            </a:r>
          </a:p>
        </p:txBody>
      </p:sp>
      <p:sp>
        <p:nvSpPr>
          <p:cNvPr id="16" name="Platshållare för text 3"/>
          <p:cNvSpPr>
            <a:spLocks noGrp="1"/>
          </p:cNvSpPr>
          <p:nvPr>
            <p:ph type="body" idx="22" hasCustomPrompt="1"/>
          </p:nvPr>
        </p:nvSpPr>
        <p:spPr>
          <a:xfrm>
            <a:off x="623888" y="4758018"/>
            <a:ext cx="5471761" cy="399198"/>
          </a:xfrm>
        </p:spPr>
        <p:txBody>
          <a:bodyPr lIns="0" tIns="0" rIns="0" anchor="t">
            <a:normAutofit/>
          </a:bodyPr>
          <a:lstStyle>
            <a:lvl1pPr marL="0" indent="0" algn="r">
              <a:lnSpc>
                <a:spcPct val="100000"/>
              </a:lnSpc>
              <a:spcBef>
                <a:spcPts val="600"/>
              </a:spcBef>
              <a:buNone/>
              <a:defRPr sz="1800" b="1"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7" name="Platshållare för text 2"/>
          <p:cNvSpPr>
            <a:spLocks noGrp="1"/>
          </p:cNvSpPr>
          <p:nvPr>
            <p:ph type="body" idx="21" hasCustomPrompt="1"/>
          </p:nvPr>
        </p:nvSpPr>
        <p:spPr>
          <a:xfrm>
            <a:off x="623888" y="4124363"/>
            <a:ext cx="5471761" cy="440521"/>
          </a:xfrm>
        </p:spPr>
        <p:txBody>
          <a:bodyPr lIns="0" tIns="0" rIns="0" anchor="t">
            <a:normAutofit/>
          </a:bodyPr>
          <a:lstStyle>
            <a:lvl1pPr marL="0" indent="0" algn="r">
              <a:lnSpc>
                <a:spcPct val="100000"/>
              </a:lnSpc>
              <a:spcBef>
                <a:spcPts val="600"/>
              </a:spcBef>
              <a:buNone/>
              <a:defRPr sz="20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text här</a:t>
            </a:r>
          </a:p>
        </p:txBody>
      </p:sp>
      <p:sp>
        <p:nvSpPr>
          <p:cNvPr id="18" name="Platshållare för text 1"/>
          <p:cNvSpPr>
            <a:spLocks noGrp="1"/>
          </p:cNvSpPr>
          <p:nvPr>
            <p:ph type="subTitle" idx="1" hasCustomPrompt="1"/>
          </p:nvPr>
        </p:nvSpPr>
        <p:spPr>
          <a:xfrm>
            <a:off x="623888" y="3283336"/>
            <a:ext cx="5471761" cy="401696"/>
          </a:xfrm>
        </p:spPr>
        <p:txBody>
          <a:bodyPr anchor="t">
            <a:normAutofit/>
          </a:bodyPr>
          <a:lstStyle>
            <a:lvl1pPr marL="0" indent="0" algn="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kort text/din avdelning/titel här </a:t>
            </a:r>
            <a:endParaRPr lang="sv-SE" dirty="0"/>
          </a:p>
        </p:txBody>
      </p:sp>
      <p:sp>
        <p:nvSpPr>
          <p:cNvPr id="8" name="Rubrik 1"/>
          <p:cNvSpPr>
            <a:spLocks noGrp="1"/>
          </p:cNvSpPr>
          <p:nvPr>
            <p:ph type="title" hasCustomPrompt="1"/>
          </p:nvPr>
        </p:nvSpPr>
        <p:spPr>
          <a:xfrm>
            <a:off x="623889" y="2479027"/>
            <a:ext cx="5471760" cy="649902"/>
          </a:xfrm>
        </p:spPr>
        <p:txBody>
          <a:bodyPr rIns="0">
            <a:noAutofit/>
          </a:bodyPr>
          <a:lstStyle>
            <a:lvl1pPr algn="r">
              <a:defRPr sz="4000" baseline="0"/>
            </a:lvl1pPr>
          </a:lstStyle>
          <a:p>
            <a:r>
              <a:rPr lang="sv-SE" dirty="0" smtClean="0"/>
              <a:t>Skriv en kort rubrik här</a:t>
            </a:r>
            <a:endParaRPr lang="sv-SE" dirty="0"/>
          </a:p>
        </p:txBody>
      </p:sp>
    </p:spTree>
    <p:extLst>
      <p:ext uri="{BB962C8B-B14F-4D97-AF65-F5344CB8AC3E}">
        <p14:creationId xmlns:p14="http://schemas.microsoft.com/office/powerpoint/2010/main" val="19922244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 Bild med rubrik">
    <p:spTree>
      <p:nvGrpSpPr>
        <p:cNvPr id="1" name=""/>
        <p:cNvGrpSpPr/>
        <p:nvPr/>
      </p:nvGrpSpPr>
      <p:grpSpPr>
        <a:xfrm>
          <a:off x="0" y="0"/>
          <a:ext cx="0" cy="0"/>
          <a:chOff x="0" y="0"/>
          <a:chExt cx="0" cy="0"/>
        </a:xfrm>
      </p:grpSpPr>
      <p:sp>
        <p:nvSpPr>
          <p:cNvPr id="6" name="Rektangel 2"/>
          <p:cNvSpPr/>
          <p:nvPr/>
        </p:nvSpPr>
        <p:spPr>
          <a:xfrm>
            <a:off x="4504519" y="4453632"/>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p:nvSpPr>
        <p:spPr>
          <a:xfrm>
            <a:off x="4504871" y="2265363"/>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8" name="Rubrik 1"/>
          <p:cNvSpPr>
            <a:spLocks noGrp="1"/>
          </p:cNvSpPr>
          <p:nvPr>
            <p:ph type="title" hasCustomPrompt="1"/>
          </p:nvPr>
        </p:nvSpPr>
        <p:spPr>
          <a:xfrm>
            <a:off x="624240" y="2624328"/>
            <a:ext cx="5471760" cy="1463040"/>
          </a:xfrm>
        </p:spPr>
        <p:txBody>
          <a:bodyPr rIns="0" anchor="ctr">
            <a:noAutofit/>
          </a:bodyPr>
          <a:lstStyle>
            <a:lvl1pPr algn="r">
              <a:defRPr sz="4000" baseline="0"/>
            </a:lvl1pPr>
          </a:lstStyle>
          <a:p>
            <a:r>
              <a:rPr lang="sv-SE" dirty="0" smtClean="0"/>
              <a:t>Skriv en rubrik här</a:t>
            </a:r>
            <a:endParaRPr lang="sv-SE" dirty="0"/>
          </a:p>
        </p:txBody>
      </p:sp>
    </p:spTree>
    <p:extLst>
      <p:ext uri="{BB962C8B-B14F-4D97-AF65-F5344CB8AC3E}">
        <p14:creationId xmlns:p14="http://schemas.microsoft.com/office/powerpoint/2010/main" val="20803460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8. Brödkaka med rubrik och text">
    <p:spTree>
      <p:nvGrpSpPr>
        <p:cNvPr id="1" name=""/>
        <p:cNvGrpSpPr/>
        <p:nvPr/>
      </p:nvGrpSpPr>
      <p:grpSpPr>
        <a:xfrm>
          <a:off x="0" y="0"/>
          <a:ext cx="0" cy="0"/>
          <a:chOff x="0" y="0"/>
          <a:chExt cx="0" cy="0"/>
        </a:xfrm>
      </p:grpSpPr>
      <p:pic>
        <p:nvPicPr>
          <p:cNvPr id="9" name="Platshållare för 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561" y="1664453"/>
            <a:ext cx="4728118" cy="5205530"/>
          </a:xfrm>
          <a:prstGeom prst="rect">
            <a:avLst/>
          </a:prstGeom>
        </p:spPr>
      </p:pic>
      <p:sp>
        <p:nvSpPr>
          <p:cNvPr id="6" name="Rektangel 2"/>
          <p:cNvSpPr/>
          <p:nvPr/>
        </p:nvSpPr>
        <p:spPr>
          <a:xfrm>
            <a:off x="3118709"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3118709"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623888" y="3457195"/>
            <a:ext cx="6911975" cy="1260475"/>
          </a:xfrm>
        </p:spPr>
        <p:txBody>
          <a:bodyPr anchor="ctr">
            <a:normAutofit/>
          </a:bodyPr>
          <a:lstStyle>
            <a:lvl1pPr marL="0" indent="0" algn="ct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8" y="1377950"/>
            <a:ext cx="6911975" cy="1348599"/>
          </a:xfrm>
        </p:spPr>
        <p:txBody>
          <a:bodyPr/>
          <a:lstStyle>
            <a:lvl1pPr algn="ctr">
              <a:defRPr>
                <a:solidFill>
                  <a:schemeClr val="accent1"/>
                </a:solidFill>
              </a:defRPr>
            </a:lvl1pPr>
          </a:lstStyle>
          <a:p>
            <a:r>
              <a:rPr lang="sv-SE" dirty="0" smtClean="0"/>
              <a:t>Skriv in din rubrik här</a:t>
            </a:r>
            <a:endParaRPr lang="sv-SE" dirty="0"/>
          </a:p>
        </p:txBody>
      </p:sp>
    </p:spTree>
    <p:extLst>
      <p:ext uri="{BB962C8B-B14F-4D97-AF65-F5344CB8AC3E}">
        <p14:creationId xmlns:p14="http://schemas.microsoft.com/office/powerpoint/2010/main" val="17729195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9. Centrerad rubrik och text">
    <p:spTree>
      <p:nvGrpSpPr>
        <p:cNvPr id="1" name=""/>
        <p:cNvGrpSpPr/>
        <p:nvPr/>
      </p:nvGrpSpPr>
      <p:grpSpPr>
        <a:xfrm>
          <a:off x="0" y="0"/>
          <a:ext cx="0" cy="0"/>
          <a:chOff x="0" y="0"/>
          <a:chExt cx="0" cy="0"/>
        </a:xfrm>
      </p:grpSpPr>
      <p:sp>
        <p:nvSpPr>
          <p:cNvPr id="6" name="Rektangel 2"/>
          <p:cNvSpPr/>
          <p:nvPr/>
        </p:nvSpPr>
        <p:spPr>
          <a:xfrm>
            <a:off x="5028725"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p:nvSpPr>
        <p:spPr>
          <a:xfrm>
            <a:off x="5028725"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2652737" y="3433649"/>
            <a:ext cx="6911975" cy="1260475"/>
          </a:xfrm>
        </p:spPr>
        <p:txBody>
          <a:bodyPr anchor="ctr">
            <a:normAutofit/>
          </a:bodyPr>
          <a:lstStyle>
            <a:lvl1pPr marL="0" indent="0" algn="ct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8" y="1708786"/>
            <a:ext cx="10944225" cy="1026336"/>
          </a:xfrm>
        </p:spPr>
        <p:txBody>
          <a:bodyPr/>
          <a:lstStyle>
            <a:lvl1pPr algn="ctr">
              <a:defRPr/>
            </a:lvl1pPr>
          </a:lstStyle>
          <a:p>
            <a:r>
              <a:rPr lang="sv-SE" dirty="0" smtClean="0"/>
              <a:t>Skriv in din rubrik här</a:t>
            </a:r>
            <a:endParaRPr lang="sv-SE" dirty="0"/>
          </a:p>
        </p:txBody>
      </p:sp>
    </p:spTree>
    <p:extLst>
      <p:ext uri="{BB962C8B-B14F-4D97-AF65-F5344CB8AC3E}">
        <p14:creationId xmlns:p14="http://schemas.microsoft.com/office/powerpoint/2010/main" val="2429042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a:lstStyle>
            <a:lvl1pPr>
              <a:defRPr baseline="0"/>
            </a:lvl1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7459961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 Bild med text avsnitt">
    <p:spTree>
      <p:nvGrpSpPr>
        <p:cNvPr id="1" name=""/>
        <p:cNvGrpSpPr/>
        <p:nvPr/>
      </p:nvGrpSpPr>
      <p:grpSpPr>
        <a:xfrm>
          <a:off x="0" y="0"/>
          <a:ext cx="0" cy="0"/>
          <a:chOff x="0" y="0"/>
          <a:chExt cx="0" cy="0"/>
        </a:xfrm>
      </p:grpSpPr>
      <p:sp>
        <p:nvSpPr>
          <p:cNvPr id="6" name="Rektangel 1"/>
          <p:cNvSpPr/>
          <p:nvPr/>
        </p:nvSpPr>
        <p:spPr>
          <a:xfrm>
            <a:off x="627464" y="2276529"/>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4" name="Platshållare för text 4"/>
          <p:cNvSpPr>
            <a:spLocks noGrp="1"/>
          </p:cNvSpPr>
          <p:nvPr>
            <p:ph type="body" sz="quarter" idx="23"/>
          </p:nvPr>
        </p:nvSpPr>
        <p:spPr>
          <a:xfrm>
            <a:off x="623888" y="5366327"/>
            <a:ext cx="5471761" cy="870961"/>
          </a:xfrm>
        </p:spPr>
        <p:txBody>
          <a:bodyPr>
            <a:normAutofit/>
          </a:bodyPr>
          <a:lstStyle>
            <a:lvl1pPr marL="0" indent="0" algn="l">
              <a:buNone/>
              <a:defRPr sz="1600"/>
            </a:lvl1pPr>
          </a:lstStyle>
          <a:p>
            <a:pPr lvl="0"/>
            <a:r>
              <a:rPr lang="sv-SE" smtClean="0"/>
              <a:t>Redigera format för bakgrundstext</a:t>
            </a:r>
          </a:p>
        </p:txBody>
      </p:sp>
      <p:sp>
        <p:nvSpPr>
          <p:cNvPr id="16" name="Platshållare för text 3"/>
          <p:cNvSpPr>
            <a:spLocks noGrp="1"/>
          </p:cNvSpPr>
          <p:nvPr>
            <p:ph type="body" idx="22" hasCustomPrompt="1"/>
          </p:nvPr>
        </p:nvSpPr>
        <p:spPr>
          <a:xfrm>
            <a:off x="623888" y="4730494"/>
            <a:ext cx="5471761" cy="536357"/>
          </a:xfrm>
        </p:spPr>
        <p:txBody>
          <a:bodyPr lIns="0" tIns="0" rIns="0" anchor="t">
            <a:normAutofit/>
          </a:bodyPr>
          <a:lstStyle>
            <a:lvl1pPr marL="0" indent="0" algn="l">
              <a:lnSpc>
                <a:spcPct val="100000"/>
              </a:lnSpc>
              <a:spcBef>
                <a:spcPts val="600"/>
              </a:spcBef>
              <a:buNone/>
              <a:defRPr sz="1800" b="1"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7" name="Platshållare för text 2"/>
          <p:cNvSpPr>
            <a:spLocks noGrp="1"/>
          </p:cNvSpPr>
          <p:nvPr>
            <p:ph type="body" idx="21" hasCustomPrompt="1"/>
          </p:nvPr>
        </p:nvSpPr>
        <p:spPr>
          <a:xfrm>
            <a:off x="623888" y="2536536"/>
            <a:ext cx="5471761" cy="1587407"/>
          </a:xfrm>
        </p:spPr>
        <p:txBody>
          <a:bodyPr lIns="0" tIns="0" rIns="0" anchor="t">
            <a:normAutofit/>
          </a:bodyPr>
          <a:lstStyle>
            <a:lvl1pPr marL="0" indent="0" algn="l">
              <a:lnSpc>
                <a:spcPct val="100000"/>
              </a:lnSpc>
              <a:spcBef>
                <a:spcPts val="600"/>
              </a:spcBef>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8" name="Platshållare för text 1"/>
          <p:cNvSpPr>
            <a:spLocks noGrp="1"/>
          </p:cNvSpPr>
          <p:nvPr>
            <p:ph type="subTitle" idx="1" hasCustomPrompt="1"/>
          </p:nvPr>
        </p:nvSpPr>
        <p:spPr>
          <a:xfrm>
            <a:off x="623888" y="1920748"/>
            <a:ext cx="5471761" cy="337819"/>
          </a:xfrm>
        </p:spPr>
        <p:txBody>
          <a:bodyPr anchor="t">
            <a:normAutofit/>
          </a:bodyPr>
          <a:lstStyle>
            <a:lvl1pPr marL="0" indent="0" algn="l">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9" y="368300"/>
            <a:ext cx="5471760" cy="1334165"/>
          </a:xfrm>
        </p:spPr>
        <p:txBody>
          <a:bodyPr rIns="0">
            <a:noAutofit/>
          </a:bodyPr>
          <a:lstStyle>
            <a:lvl1pPr algn="l">
              <a:defRPr sz="4000" baseline="0"/>
            </a:lvl1pPr>
          </a:lstStyle>
          <a:p>
            <a:r>
              <a:rPr lang="sv-SE" dirty="0" smtClean="0"/>
              <a:t>Skriv en rubrik här</a:t>
            </a:r>
            <a:endParaRPr lang="sv-SE" dirty="0"/>
          </a:p>
        </p:txBody>
      </p:sp>
    </p:spTree>
    <p:extLst>
      <p:ext uri="{BB962C8B-B14F-4D97-AF65-F5344CB8AC3E}">
        <p14:creationId xmlns:p14="http://schemas.microsoft.com/office/powerpoint/2010/main" val="14581604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1. Start/Slut logotyp">
    <p:spTree>
      <p:nvGrpSpPr>
        <p:cNvPr id="1" name=""/>
        <p:cNvGrpSpPr/>
        <p:nvPr/>
      </p:nvGrpSpPr>
      <p:grpSpPr>
        <a:xfrm>
          <a:off x="0" y="0"/>
          <a:ext cx="0" cy="0"/>
          <a:chOff x="0" y="0"/>
          <a:chExt cx="0" cy="0"/>
        </a:xfrm>
      </p:grpSpPr>
      <p:pic>
        <p:nvPicPr>
          <p:cNvPr id="5" name="Logo">
            <a:extLst>
              <a:ext uri="{FF2B5EF4-FFF2-40B4-BE49-F238E27FC236}">
                <a16:creationId xmlns:a16="http://schemas.microsoft.com/office/drawing/2014/main" id="{E2336002-00BD-4BB5-876E-7F4120B70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250" y="2923071"/>
            <a:ext cx="5347499" cy="746715"/>
          </a:xfrm>
          <a:prstGeom prst="rect">
            <a:avLst/>
          </a:prstGeom>
        </p:spPr>
      </p:pic>
      <p:sp>
        <p:nvSpPr>
          <p:cNvPr id="6"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22567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2. Text - Stående skärm* använd ej">
    <p:spTree>
      <p:nvGrpSpPr>
        <p:cNvPr id="1" name=""/>
        <p:cNvGrpSpPr/>
        <p:nvPr/>
      </p:nvGrpSpPr>
      <p:grpSpPr>
        <a:xfrm>
          <a:off x="0" y="0"/>
          <a:ext cx="0" cy="0"/>
          <a:chOff x="0" y="0"/>
          <a:chExt cx="0" cy="0"/>
        </a:xfrm>
      </p:grpSpPr>
      <p:pic>
        <p:nvPicPr>
          <p:cNvPr id="8" nam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80295" y="991332"/>
            <a:ext cx="1721038" cy="240322"/>
          </a:xfrm>
          <a:prstGeom prst="rect">
            <a:avLst/>
          </a:prstGeom>
        </p:spPr>
      </p:pic>
      <p:sp>
        <p:nvSpPr>
          <p:cNvPr id="6"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1"/>
          <p:cNvSpPr>
            <a:spLocks noGrp="1"/>
          </p:cNvSpPr>
          <p:nvPr>
            <p:ph type="body" orient="vert" idx="1"/>
          </p:nvPr>
        </p:nvSpPr>
        <p:spPr>
          <a:xfrm>
            <a:off x="623888" y="368299"/>
            <a:ext cx="9287506" cy="6234523"/>
          </a:xfrm>
        </p:spPr>
        <p:txBody>
          <a:bodyPr vert="eaVert"/>
          <a:lstStyle>
            <a:lvl1pPr marL="177800" indent="-177800">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hasCustomPrompt="1"/>
          </p:nvPr>
        </p:nvSpPr>
        <p:spPr>
          <a:xfrm rot="5400000">
            <a:off x="7819029" y="2853740"/>
            <a:ext cx="6234519" cy="1263650"/>
          </a:xfrm>
        </p:spPr>
        <p:txBody>
          <a:bodyPr/>
          <a:lstStyle/>
          <a:p>
            <a:r>
              <a:rPr lang="sv-SE" dirty="0" smtClean="0"/>
              <a:t>Skriv in en rubrik här</a:t>
            </a:r>
            <a:endParaRPr lang="sv-SE" dirty="0"/>
          </a:p>
        </p:txBody>
      </p:sp>
    </p:spTree>
    <p:extLst>
      <p:ext uri="{BB962C8B-B14F-4D97-AF65-F5344CB8AC3E}">
        <p14:creationId xmlns:p14="http://schemas.microsoft.com/office/powerpoint/2010/main" val="4370984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3. Bild och text - Stående skärm* använd ej">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480295" y="991332"/>
            <a:ext cx="1721038" cy="240322"/>
          </a:xfrm>
          <a:prstGeom prst="rect">
            <a:avLst/>
          </a:prstGeom>
        </p:spPr>
      </p:pic>
      <p:sp>
        <p:nvSpPr>
          <p:cNvPr id="8"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rot="5400000">
            <a:off x="4878571" y="-455424"/>
            <a:ext cx="6857999" cy="776885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20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3" name="Platshållare för text 1"/>
          <p:cNvSpPr>
            <a:spLocks noGrp="1"/>
          </p:cNvSpPr>
          <p:nvPr>
            <p:ph type="body" orient="vert" idx="1"/>
          </p:nvPr>
        </p:nvSpPr>
        <p:spPr>
          <a:xfrm>
            <a:off x="838200" y="365125"/>
            <a:ext cx="1883735" cy="6216428"/>
          </a:xfrm>
        </p:spPr>
        <p:txBody>
          <a:bodyPr vert="eaVert"/>
          <a:lstStyle>
            <a:lvl1pPr marL="177800" indent="-177800">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orient="vert" hasCustomPrompt="1"/>
          </p:nvPr>
        </p:nvSpPr>
        <p:spPr>
          <a:xfrm>
            <a:off x="3051177" y="368300"/>
            <a:ext cx="1142114" cy="6213253"/>
          </a:xfrm>
        </p:spPr>
        <p:txBody>
          <a:bodyPr vert="eaVert"/>
          <a:lstStyle/>
          <a:p>
            <a:r>
              <a:rPr lang="sv-SE" dirty="0" smtClean="0"/>
              <a:t>Skriv in en rubrik här</a:t>
            </a:r>
            <a:endParaRPr lang="sv-SE" dirty="0"/>
          </a:p>
        </p:txBody>
      </p:sp>
    </p:spTree>
    <p:extLst>
      <p:ext uri="{BB962C8B-B14F-4D97-AF65-F5344CB8AC3E}">
        <p14:creationId xmlns:p14="http://schemas.microsoft.com/office/powerpoint/2010/main" val="1252298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Kapitelsida*">
    <p:spTree>
      <p:nvGrpSpPr>
        <p:cNvPr id="1" name=""/>
        <p:cNvGrpSpPr/>
        <p:nvPr/>
      </p:nvGrpSpPr>
      <p:grpSpPr>
        <a:xfrm>
          <a:off x="0" y="0"/>
          <a:ext cx="0" cy="0"/>
          <a:chOff x="0" y="0"/>
          <a:chExt cx="0" cy="0"/>
        </a:xfrm>
      </p:grpSpPr>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07342" y="1916113"/>
            <a:ext cx="12084658" cy="43211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smtClean="0"/>
              <a:t>Montera en bild genom att klicka på bildsymbolen i mitten</a:t>
            </a:r>
            <a:endParaRPr lang="sv-SE" dirty="0"/>
          </a:p>
        </p:txBody>
      </p:sp>
      <p:sp>
        <p:nvSpPr>
          <p:cNvPr id="3"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accent3">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 här</a:t>
            </a:r>
          </a:p>
        </p:txBody>
      </p:sp>
      <p:sp>
        <p:nvSpPr>
          <p:cNvPr id="2"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394727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 Agenda">
    <p:spTree>
      <p:nvGrpSpPr>
        <p:cNvPr id="1" name=""/>
        <p:cNvGrpSpPr/>
        <p:nvPr/>
      </p:nvGrpSpPr>
      <p:grpSpPr>
        <a:xfrm>
          <a:off x="0" y="0"/>
          <a:ext cx="0" cy="0"/>
          <a:chOff x="0" y="0"/>
          <a:chExt cx="0" cy="0"/>
        </a:xfrm>
      </p:grpSpPr>
      <p:sp>
        <p:nvSpPr>
          <p:cNvPr id="109" name="Platshållare för bild 1"/>
          <p:cNvSpPr>
            <a:spLocks noGrp="1"/>
          </p:cNvSpPr>
          <p:nvPr>
            <p:ph type="pic" sz="quarter" idx="39" hasCustomPrompt="1"/>
          </p:nvPr>
        </p:nvSpPr>
        <p:spPr>
          <a:xfrm>
            <a:off x="6096000" y="6453188"/>
            <a:ext cx="6096000" cy="404812"/>
          </a:xfrm>
        </p:spPr>
        <p:txBody>
          <a:bodyPr>
            <a:normAutofit/>
          </a:bodyPr>
          <a:lstStyle>
            <a:lvl1pPr marL="0" indent="0">
              <a:buNone/>
              <a:defRPr sz="1400"/>
            </a:lvl1pPr>
          </a:lstStyle>
          <a:p>
            <a:r>
              <a:rPr lang="sv-SE" dirty="0" smtClean="0"/>
              <a:t>Använder du bara en sida kan du dra upp bildhållaren och placera en bild här</a:t>
            </a:r>
          </a:p>
        </p:txBody>
      </p:sp>
      <p:sp>
        <p:nvSpPr>
          <p:cNvPr id="96" name="Platshållare nummer 12"/>
          <p:cNvSpPr>
            <a:spLocks noGrp="1"/>
          </p:cNvSpPr>
          <p:nvPr>
            <p:ph type="body" sz="quarter" idx="27" hasCustomPrompt="1"/>
          </p:nvPr>
        </p:nvSpPr>
        <p:spPr>
          <a:xfrm>
            <a:off x="6354352" y="5420222"/>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7" name="Platshållare nummer 11"/>
          <p:cNvSpPr>
            <a:spLocks noGrp="1"/>
          </p:cNvSpPr>
          <p:nvPr>
            <p:ph type="body" sz="quarter" idx="28" hasCustomPrompt="1"/>
          </p:nvPr>
        </p:nvSpPr>
        <p:spPr>
          <a:xfrm>
            <a:off x="6348413" y="4791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8" name="Platshållare nummer 10"/>
          <p:cNvSpPr>
            <a:spLocks noGrp="1"/>
          </p:cNvSpPr>
          <p:nvPr>
            <p:ph type="body" sz="quarter" idx="29" hasCustomPrompt="1"/>
          </p:nvPr>
        </p:nvSpPr>
        <p:spPr>
          <a:xfrm>
            <a:off x="6348413" y="41627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9" name="Platshållare nummer 9"/>
          <p:cNvSpPr>
            <a:spLocks noGrp="1"/>
          </p:cNvSpPr>
          <p:nvPr>
            <p:ph type="body" sz="quarter" idx="30" hasCustomPrompt="1"/>
          </p:nvPr>
        </p:nvSpPr>
        <p:spPr>
          <a:xfrm>
            <a:off x="6348413" y="35339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0" name="Platshållare nummer 8"/>
          <p:cNvSpPr>
            <a:spLocks noGrp="1"/>
          </p:cNvSpPr>
          <p:nvPr>
            <p:ph type="body" sz="quarter" idx="31" hasCustomPrompt="1"/>
          </p:nvPr>
        </p:nvSpPr>
        <p:spPr>
          <a:xfrm>
            <a:off x="6348413" y="29052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1" name="Platshållare nummer 7"/>
          <p:cNvSpPr>
            <a:spLocks noGrp="1"/>
          </p:cNvSpPr>
          <p:nvPr>
            <p:ph type="body" sz="quarter" idx="32" hasCustomPrompt="1"/>
          </p:nvPr>
        </p:nvSpPr>
        <p:spPr>
          <a:xfrm>
            <a:off x="6348413" y="2276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4" name="Platshållare nummer 6"/>
          <p:cNvSpPr>
            <a:spLocks noGrp="1"/>
          </p:cNvSpPr>
          <p:nvPr>
            <p:ph type="body" sz="quarter" idx="26" hasCustomPrompt="1"/>
          </p:nvPr>
        </p:nvSpPr>
        <p:spPr>
          <a:xfrm>
            <a:off x="638941" y="5420222"/>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3" name="Platshållare nummer 5"/>
          <p:cNvSpPr>
            <a:spLocks noGrp="1"/>
          </p:cNvSpPr>
          <p:nvPr>
            <p:ph type="body" sz="quarter" idx="25" hasCustomPrompt="1"/>
          </p:nvPr>
        </p:nvSpPr>
        <p:spPr>
          <a:xfrm>
            <a:off x="633002" y="4791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2" name="Platshållare nummer 4"/>
          <p:cNvSpPr>
            <a:spLocks noGrp="1"/>
          </p:cNvSpPr>
          <p:nvPr>
            <p:ph type="body" sz="quarter" idx="24" hasCustomPrompt="1"/>
          </p:nvPr>
        </p:nvSpPr>
        <p:spPr>
          <a:xfrm>
            <a:off x="633002" y="41627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1" name="Platshållare nummer 3"/>
          <p:cNvSpPr>
            <a:spLocks noGrp="1"/>
          </p:cNvSpPr>
          <p:nvPr>
            <p:ph type="body" sz="quarter" idx="23" hasCustomPrompt="1"/>
          </p:nvPr>
        </p:nvSpPr>
        <p:spPr>
          <a:xfrm>
            <a:off x="633002" y="35339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0" name="Platshållare nummer 2"/>
          <p:cNvSpPr>
            <a:spLocks noGrp="1"/>
          </p:cNvSpPr>
          <p:nvPr>
            <p:ph type="body" sz="quarter" idx="22" hasCustomPrompt="1"/>
          </p:nvPr>
        </p:nvSpPr>
        <p:spPr>
          <a:xfrm>
            <a:off x="633002" y="29052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89" name="Platshållare nummer 1"/>
          <p:cNvSpPr>
            <a:spLocks noGrp="1"/>
          </p:cNvSpPr>
          <p:nvPr>
            <p:ph type="body" sz="quarter" idx="21" hasCustomPrompt="1"/>
          </p:nvPr>
        </p:nvSpPr>
        <p:spPr>
          <a:xfrm>
            <a:off x="633002" y="2276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2" name="Platshållare för text 13"/>
          <p:cNvSpPr>
            <a:spLocks noGrp="1"/>
          </p:cNvSpPr>
          <p:nvPr>
            <p:ph type="body" sz="quarter" idx="33" hasCustomPrompt="1"/>
          </p:nvPr>
        </p:nvSpPr>
        <p:spPr>
          <a:xfrm>
            <a:off x="7171236" y="5420222"/>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3" name="Platshållare för text 12"/>
          <p:cNvSpPr>
            <a:spLocks noGrp="1"/>
          </p:cNvSpPr>
          <p:nvPr>
            <p:ph type="body" sz="quarter" idx="34" hasCustomPrompt="1"/>
          </p:nvPr>
        </p:nvSpPr>
        <p:spPr>
          <a:xfrm>
            <a:off x="7171236" y="47914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4" name="Platshållare för text 11"/>
          <p:cNvSpPr>
            <a:spLocks noGrp="1"/>
          </p:cNvSpPr>
          <p:nvPr>
            <p:ph type="body" sz="quarter" idx="35" hasCustomPrompt="1"/>
          </p:nvPr>
        </p:nvSpPr>
        <p:spPr>
          <a:xfrm>
            <a:off x="7171236" y="41627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5" name="Platshållare för text 10"/>
          <p:cNvSpPr>
            <a:spLocks noGrp="1"/>
          </p:cNvSpPr>
          <p:nvPr>
            <p:ph type="body" sz="quarter" idx="36" hasCustomPrompt="1"/>
          </p:nvPr>
        </p:nvSpPr>
        <p:spPr>
          <a:xfrm>
            <a:off x="7171236" y="35339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6" name="Platshållare för text 9"/>
          <p:cNvSpPr>
            <a:spLocks noGrp="1"/>
          </p:cNvSpPr>
          <p:nvPr>
            <p:ph type="body" sz="quarter" idx="37" hasCustomPrompt="1"/>
          </p:nvPr>
        </p:nvSpPr>
        <p:spPr>
          <a:xfrm>
            <a:off x="7171236" y="29052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7" name="Platshållare för text 8"/>
          <p:cNvSpPr>
            <a:spLocks noGrp="1"/>
          </p:cNvSpPr>
          <p:nvPr>
            <p:ph type="body" sz="quarter" idx="38" hasCustomPrompt="1"/>
          </p:nvPr>
        </p:nvSpPr>
        <p:spPr>
          <a:xfrm>
            <a:off x="7171236" y="2276476"/>
            <a:ext cx="4387763" cy="539998"/>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7" name="Platshållare för text 7"/>
          <p:cNvSpPr>
            <a:spLocks noGrp="1"/>
          </p:cNvSpPr>
          <p:nvPr>
            <p:ph type="body" sz="quarter" idx="14" hasCustomPrompt="1"/>
          </p:nvPr>
        </p:nvSpPr>
        <p:spPr>
          <a:xfrm>
            <a:off x="1455825" y="5420222"/>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6" name="Platshållare för text 6"/>
          <p:cNvSpPr>
            <a:spLocks noGrp="1"/>
          </p:cNvSpPr>
          <p:nvPr>
            <p:ph type="body" sz="quarter" idx="13" hasCustomPrompt="1"/>
          </p:nvPr>
        </p:nvSpPr>
        <p:spPr>
          <a:xfrm>
            <a:off x="1455825" y="47914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5" name="Platshållare för text 5"/>
          <p:cNvSpPr>
            <a:spLocks noGrp="1"/>
          </p:cNvSpPr>
          <p:nvPr>
            <p:ph type="body" sz="quarter" idx="12" hasCustomPrompt="1"/>
          </p:nvPr>
        </p:nvSpPr>
        <p:spPr>
          <a:xfrm>
            <a:off x="1455825" y="41627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4" name="Platshållare för text 4"/>
          <p:cNvSpPr>
            <a:spLocks noGrp="1"/>
          </p:cNvSpPr>
          <p:nvPr>
            <p:ph type="body" sz="quarter" idx="11" hasCustomPrompt="1"/>
          </p:nvPr>
        </p:nvSpPr>
        <p:spPr>
          <a:xfrm>
            <a:off x="1455825" y="35339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3" name="Platshållare för text 3"/>
          <p:cNvSpPr>
            <a:spLocks noGrp="1"/>
          </p:cNvSpPr>
          <p:nvPr>
            <p:ph type="body" sz="quarter" idx="10" hasCustomPrompt="1"/>
          </p:nvPr>
        </p:nvSpPr>
        <p:spPr>
          <a:xfrm>
            <a:off x="1455825" y="29052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2" name="Platshållare för text 2"/>
          <p:cNvSpPr>
            <a:spLocks noGrp="1"/>
          </p:cNvSpPr>
          <p:nvPr>
            <p:ph type="body" sz="quarter" idx="3" hasCustomPrompt="1"/>
          </p:nvPr>
        </p:nvSpPr>
        <p:spPr>
          <a:xfrm>
            <a:off x="1455825" y="2276476"/>
            <a:ext cx="4387763" cy="539998"/>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29"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accent3">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 här</a:t>
            </a:r>
          </a:p>
        </p:txBody>
      </p:sp>
      <p:sp>
        <p:nvSpPr>
          <p:cNvPr id="95" name="Rubrik 1"/>
          <p:cNvSpPr>
            <a:spLocks noGrp="1"/>
          </p:cNvSpPr>
          <p:nvPr>
            <p:ph type="title" hasCustomPrompt="1"/>
          </p:nvPr>
        </p:nvSpPr>
        <p:spPr>
          <a:xfrm>
            <a:off x="623889" y="365126"/>
            <a:ext cx="6551612" cy="1263650"/>
          </a:xfrm>
        </p:spPr>
        <p:txBody>
          <a:bodyPr anchor="b"/>
          <a:lstStyle>
            <a:lvl1pPr>
              <a:defRPr/>
            </a:lvl1pPr>
          </a:lstStyle>
          <a:p>
            <a:r>
              <a:rPr lang="sv-SE" dirty="0" smtClean="0"/>
              <a:t>Skriv in agenda här</a:t>
            </a:r>
            <a:endParaRPr lang="sv-SE" dirty="0"/>
          </a:p>
        </p:txBody>
      </p:sp>
    </p:spTree>
    <p:extLst>
      <p:ext uri="{BB962C8B-B14F-4D97-AF65-F5344CB8AC3E}">
        <p14:creationId xmlns:p14="http://schemas.microsoft.com/office/powerpoint/2010/main" val="2524840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 Bildlayout ">
    <p:spTree>
      <p:nvGrpSpPr>
        <p:cNvPr id="1" name=""/>
        <p:cNvGrpSpPr/>
        <p:nvPr/>
      </p:nvGrpSpPr>
      <p:grpSpPr>
        <a:xfrm>
          <a:off x="0" y="0"/>
          <a:ext cx="0" cy="0"/>
          <a:chOff x="0" y="0"/>
          <a:chExt cx="0" cy="0"/>
        </a:xfrm>
      </p:grpSpPr>
      <p:sp>
        <p:nvSpPr>
          <p:cNvPr id="5"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3" name="Platshållare för innehåll 1"/>
          <p:cNvSpPr>
            <a:spLocks noGrp="1"/>
          </p:cNvSpPr>
          <p:nvPr>
            <p:ph idx="1" hasCustomPrompt="1"/>
          </p:nvPr>
        </p:nvSpPr>
        <p:spPr>
          <a:xfrm>
            <a:off x="623888" y="1916113"/>
            <a:ext cx="5822632" cy="4318000"/>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a:xfrm>
            <a:off x="623888" y="365126"/>
            <a:ext cx="5822632" cy="1263650"/>
          </a:xfrm>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3008033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6. Två texrutor*">
    <p:spTree>
      <p:nvGrpSpPr>
        <p:cNvPr id="1" name=""/>
        <p:cNvGrpSpPr/>
        <p:nvPr/>
      </p:nvGrpSpPr>
      <p:grpSpPr>
        <a:xfrm>
          <a:off x="0" y="0"/>
          <a:ext cx="0" cy="0"/>
          <a:chOff x="0" y="0"/>
          <a:chExt cx="0" cy="0"/>
        </a:xfrm>
      </p:grpSpPr>
      <p:sp>
        <p:nvSpPr>
          <p:cNvPr id="4" name="Platshållare för innehåll 2"/>
          <p:cNvSpPr>
            <a:spLocks noGrp="1"/>
          </p:cNvSpPr>
          <p:nvPr>
            <p:ph sz="half" idx="2" hasCustomPrompt="1"/>
          </p:nvPr>
        </p:nvSpPr>
        <p:spPr>
          <a:xfrm>
            <a:off x="6348413" y="1916113"/>
            <a:ext cx="5219699" cy="4321175"/>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innehåll 1"/>
          <p:cNvSpPr>
            <a:spLocks noGrp="1"/>
          </p:cNvSpPr>
          <p:nvPr>
            <p:ph sz="half" idx="1" hasCustomPrompt="1"/>
          </p:nvPr>
        </p:nvSpPr>
        <p:spPr>
          <a:xfrm>
            <a:off x="623888" y="1916113"/>
            <a:ext cx="5219700" cy="4321175"/>
          </a:xfrm>
        </p:spPr>
        <p:txBody>
          <a:bodyPr/>
          <a:lstStyle>
            <a:lvl1pPr>
              <a:defRPr baseline="0"/>
            </a:lvl1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35353028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7. Jämförelse layout*">
    <p:spTree>
      <p:nvGrpSpPr>
        <p:cNvPr id="1" name=""/>
        <p:cNvGrpSpPr/>
        <p:nvPr/>
      </p:nvGrpSpPr>
      <p:grpSpPr>
        <a:xfrm>
          <a:off x="0" y="0"/>
          <a:ext cx="0" cy="0"/>
          <a:chOff x="0" y="0"/>
          <a:chExt cx="0" cy="0"/>
        </a:xfrm>
      </p:grpSpPr>
      <p:sp>
        <p:nvSpPr>
          <p:cNvPr id="8" name="Rektangel 2"/>
          <p:cNvSpPr/>
          <p:nvPr/>
        </p:nvSpPr>
        <p:spPr>
          <a:xfrm>
            <a:off x="6348112" y="2434776"/>
            <a:ext cx="52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1"/>
          <p:cNvSpPr/>
          <p:nvPr/>
        </p:nvSpPr>
        <p:spPr>
          <a:xfrm>
            <a:off x="623887" y="2434776"/>
            <a:ext cx="52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p:cNvSpPr>
            <a:spLocks noGrp="1"/>
          </p:cNvSpPr>
          <p:nvPr>
            <p:ph sz="quarter" idx="4" hasCustomPrompt="1"/>
          </p:nvPr>
        </p:nvSpPr>
        <p:spPr>
          <a:xfrm>
            <a:off x="6348412" y="2708275"/>
            <a:ext cx="5219700" cy="3529012"/>
          </a:xfrm>
        </p:spPr>
        <p:txBody>
          <a:bodyPr/>
          <a:lstStyle>
            <a:lvl1pPr>
              <a:defRPr sz="2000"/>
            </a:lvl1pPr>
            <a:lvl2pPr>
              <a:defRPr sz="1800"/>
            </a:lvl2pPr>
            <a:lvl3pPr>
              <a:defRPr sz="1600"/>
            </a:lvl3pPr>
            <a:lvl4pPr>
              <a:defRPr sz="1600"/>
            </a:lvl4pPr>
            <a:lvl5pPr>
              <a:defRPr sz="1600"/>
            </a:lvl5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1"/>
          <p:cNvSpPr>
            <a:spLocks noGrp="1"/>
          </p:cNvSpPr>
          <p:nvPr>
            <p:ph sz="half" idx="2" hasCustomPrompt="1"/>
          </p:nvPr>
        </p:nvSpPr>
        <p:spPr>
          <a:xfrm>
            <a:off x="623889" y="2708276"/>
            <a:ext cx="5219700" cy="3529012"/>
          </a:xfrm>
        </p:spPr>
        <p:txBody>
          <a:bodyPr/>
          <a:lstStyle>
            <a:lvl1pPr>
              <a:defRPr sz="2000"/>
            </a:lvl1pPr>
            <a:lvl2pPr>
              <a:defRPr sz="1800"/>
            </a:lvl2pPr>
            <a:lvl3pPr>
              <a:defRPr sz="1600"/>
            </a:lvl3pPr>
            <a:lvl4pPr>
              <a:defRPr sz="1600"/>
            </a:lvl4pPr>
            <a:lvl5pPr>
              <a:defRPr sz="1600"/>
            </a:lvl5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2"/>
          <p:cNvSpPr>
            <a:spLocks noGrp="1"/>
          </p:cNvSpPr>
          <p:nvPr>
            <p:ph type="body" sz="quarter" idx="3" hasCustomPrompt="1"/>
          </p:nvPr>
        </p:nvSpPr>
        <p:spPr>
          <a:xfrm>
            <a:off x="6348411" y="1916113"/>
            <a:ext cx="5219701" cy="36036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ingress här</a:t>
            </a:r>
          </a:p>
        </p:txBody>
      </p:sp>
      <p:sp>
        <p:nvSpPr>
          <p:cNvPr id="3" name="Platshållare för text 1"/>
          <p:cNvSpPr>
            <a:spLocks noGrp="1"/>
          </p:cNvSpPr>
          <p:nvPr>
            <p:ph type="body" idx="1" hasCustomPrompt="1"/>
          </p:nvPr>
        </p:nvSpPr>
        <p:spPr>
          <a:xfrm>
            <a:off x="623888" y="1916113"/>
            <a:ext cx="5219701" cy="36036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ingress här</a:t>
            </a:r>
          </a:p>
        </p:txBody>
      </p:sp>
      <p:sp>
        <p:nvSpPr>
          <p:cNvPr id="2" name="Rubrik 1"/>
          <p:cNvSpPr>
            <a:spLocks noGrp="1"/>
          </p:cNvSpPr>
          <p:nvPr>
            <p:ph type="title" hasCustomPrompt="1"/>
          </p:nvPr>
        </p:nvSpPr>
        <p:spPr>
          <a:xfrm>
            <a:off x="623888" y="368300"/>
            <a:ext cx="10944224" cy="1260475"/>
          </a:xfrm>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28308642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Tom sida med logo*">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Skriv in en rubrik här</a:t>
            </a:r>
            <a:endParaRPr lang="sv-SE" dirty="0"/>
          </a:p>
        </p:txBody>
      </p:sp>
    </p:spTree>
    <p:extLst>
      <p:ext uri="{BB962C8B-B14F-4D97-AF65-F5344CB8AC3E}">
        <p14:creationId xmlns:p14="http://schemas.microsoft.com/office/powerpoint/2010/main" val="10100925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9. Tom sida utan logo*">
    <p:spTree>
      <p:nvGrpSpPr>
        <p:cNvPr id="1" name=""/>
        <p:cNvGrpSpPr/>
        <p:nvPr/>
      </p:nvGrpSpPr>
      <p:grpSpPr>
        <a:xfrm>
          <a:off x="0" y="0"/>
          <a:ext cx="0" cy="0"/>
          <a:chOff x="0" y="0"/>
          <a:chExt cx="0" cy="0"/>
        </a:xfrm>
      </p:grpSpPr>
      <p:sp>
        <p:nvSpPr>
          <p:cNvPr id="4"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hasCustomPrompt="1"/>
          </p:nvPr>
        </p:nvSpPr>
        <p:spPr/>
        <p:txBody>
          <a:bodyPr/>
          <a:lstStyle/>
          <a:p>
            <a:r>
              <a:rPr lang="sv-SE" dirty="0" smtClean="0"/>
              <a:t>Skriv in en rubrik här</a:t>
            </a:r>
            <a:endParaRPr lang="sv-SE" dirty="0"/>
          </a:p>
        </p:txBody>
      </p:sp>
    </p:spTree>
    <p:extLst>
      <p:ext uri="{BB962C8B-B14F-4D97-AF65-F5344CB8AC3E}">
        <p14:creationId xmlns:p14="http://schemas.microsoft.com/office/powerpoint/2010/main" val="2697011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Bar">
            <a:extLst>
              <a:ext uri="{FF2B5EF4-FFF2-40B4-BE49-F238E27FC236}">
                <a16:creationId xmlns:a16="http://schemas.microsoft.com/office/drawing/2014/main" id="{12423EB2-4A04-427F-BDA3-6FCAC4307B99}"/>
              </a:ext>
            </a:extLst>
          </p:cNvPr>
          <p:cNvSpPr/>
          <p:nvPr/>
        </p:nvSpPr>
        <p:spPr>
          <a:xfrm rot="5400000" flipV="1">
            <a:off x="-3376238" y="3371401"/>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Logo"/>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14900" y="6439741"/>
            <a:ext cx="1721038" cy="240322"/>
          </a:xfrm>
          <a:prstGeom prst="rect">
            <a:avLst/>
          </a:prstGeom>
        </p:spPr>
      </p:pic>
      <p:sp>
        <p:nvSpPr>
          <p:cNvPr id="12" name="Platshållare för bildnummer 1"/>
          <p:cNvSpPr>
            <a:spLocks noGrp="1"/>
          </p:cNvSpPr>
          <p:nvPr>
            <p:ph type="sldNum" sz="quarter" idx="4"/>
          </p:nvPr>
        </p:nvSpPr>
        <p:spPr>
          <a:xfrm>
            <a:off x="11576836" y="6453187"/>
            <a:ext cx="412974" cy="232989"/>
          </a:xfrm>
          <a:prstGeom prst="rect">
            <a:avLst/>
          </a:prstGeom>
        </p:spPr>
        <p:txBody>
          <a:bodyPr vert="horz" lIns="0" tIns="45720" rIns="0" bIns="45720" rtlCol="0" anchor="ctr"/>
          <a:lstStyle>
            <a:lvl1pPr algn="l">
              <a:defRPr sz="1000">
                <a:solidFill>
                  <a:schemeClr val="tx2">
                    <a:lumMod val="75000"/>
                    <a:lumOff val="25000"/>
                  </a:schemeClr>
                </a:solidFill>
              </a:defRPr>
            </a:lvl1pPr>
          </a:lstStyle>
          <a:p>
            <a:r>
              <a:rPr lang="sv-SE" smtClean="0"/>
              <a:t>I   </a:t>
            </a:r>
            <a:fld id="{245B4528-4277-4F3D-A842-4B724B614AFD}" type="slidenum">
              <a:rPr lang="sv-SE" smtClean="0"/>
              <a:pPr/>
              <a:t>‹#›</a:t>
            </a:fld>
            <a:endParaRPr lang="sv-SE" dirty="0"/>
          </a:p>
        </p:txBody>
      </p:sp>
      <p:sp>
        <p:nvSpPr>
          <p:cNvPr id="13" name="Platshållare för datum 1"/>
          <p:cNvSpPr>
            <a:spLocks noGrp="1"/>
          </p:cNvSpPr>
          <p:nvPr>
            <p:ph type="dt" sz="half" idx="2"/>
          </p:nvPr>
        </p:nvSpPr>
        <p:spPr>
          <a:xfrm>
            <a:off x="10250335" y="6453187"/>
            <a:ext cx="1230815" cy="243575"/>
          </a:xfrm>
          <a:prstGeom prst="rect">
            <a:avLst/>
          </a:prstGeom>
        </p:spPr>
        <p:txBody>
          <a:bodyPr vert="horz" lIns="91440" tIns="45720" rIns="0" bIns="45720" rtlCol="0" anchor="ctr"/>
          <a:lstStyle>
            <a:lvl1pPr algn="r">
              <a:defRPr sz="1000">
                <a:solidFill>
                  <a:schemeClr val="tx2">
                    <a:lumMod val="75000"/>
                    <a:lumOff val="25000"/>
                  </a:schemeClr>
                </a:solidFill>
              </a:defRPr>
            </a:lvl1pPr>
          </a:lstStyle>
          <a:p>
            <a:fld id="{3E04330D-4BFB-4B5C-B478-F3E4734D6665}" type="datetime4">
              <a:rPr lang="sv-SE" smtClean="0"/>
              <a:pPr/>
              <a:t>18 mars 2021</a:t>
            </a:fld>
            <a:endParaRPr lang="sv-SE" dirty="0"/>
          </a:p>
        </p:txBody>
      </p:sp>
      <p:sp>
        <p:nvSpPr>
          <p:cNvPr id="14" name="Platshållare för sidfot 1"/>
          <p:cNvSpPr>
            <a:spLocks noGrp="1"/>
          </p:cNvSpPr>
          <p:nvPr>
            <p:ph type="ftr" sz="quarter" idx="3"/>
          </p:nvPr>
        </p:nvSpPr>
        <p:spPr>
          <a:xfrm>
            <a:off x="2942705" y="6453188"/>
            <a:ext cx="7234925" cy="232989"/>
          </a:xfrm>
          <a:prstGeom prst="rect">
            <a:avLst/>
          </a:prstGeom>
        </p:spPr>
        <p:txBody>
          <a:bodyPr vert="horz" lIns="91440" tIns="45720" rIns="0" bIns="45720" rtlCol="0" anchor="ctr"/>
          <a:lstStyle>
            <a:lvl1pPr algn="r">
              <a:defRPr sz="1000">
                <a:solidFill>
                  <a:schemeClr val="tx2">
                    <a:lumMod val="75000"/>
                    <a:lumOff val="25000"/>
                  </a:schemeClr>
                </a:solidFill>
              </a:defRPr>
            </a:lvl1pPr>
          </a:lstStyle>
          <a:p>
            <a:endParaRPr lang="sv-SE" dirty="0"/>
          </a:p>
        </p:txBody>
      </p:sp>
      <p:sp>
        <p:nvSpPr>
          <p:cNvPr id="3" name="Platshållare för text 1"/>
          <p:cNvSpPr>
            <a:spLocks noGrp="1"/>
          </p:cNvSpPr>
          <p:nvPr>
            <p:ph type="body" idx="1"/>
          </p:nvPr>
        </p:nvSpPr>
        <p:spPr>
          <a:xfrm>
            <a:off x="623888" y="1916113"/>
            <a:ext cx="10940388" cy="4318000"/>
          </a:xfrm>
          <a:prstGeom prst="rect">
            <a:avLst/>
          </a:prstGeom>
        </p:spPr>
        <p:txBody>
          <a:bodyPr vert="horz" lIns="0" tIns="0" rIns="0" bIns="0" rtlCol="0">
            <a:normAutofit/>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Platshållare för rubrik 1"/>
          <p:cNvSpPr>
            <a:spLocks noGrp="1"/>
          </p:cNvSpPr>
          <p:nvPr>
            <p:ph type="title"/>
          </p:nvPr>
        </p:nvSpPr>
        <p:spPr>
          <a:xfrm>
            <a:off x="623888" y="365126"/>
            <a:ext cx="10940388" cy="1263650"/>
          </a:xfrm>
          <a:prstGeom prst="rect">
            <a:avLst/>
          </a:prstGeom>
        </p:spPr>
        <p:txBody>
          <a:bodyPr vert="horz" lIns="0" tIns="0" rIns="0" bIns="0" rtlCol="0" anchor="b">
            <a:normAutofit/>
          </a:bodyPr>
          <a:lstStyle/>
          <a:p>
            <a:r>
              <a:rPr lang="sv-SE" dirty="0" smtClean="0"/>
              <a:t>Skriv in en rubrik här</a:t>
            </a:r>
            <a:endParaRPr lang="sv-SE" dirty="0"/>
          </a:p>
        </p:txBody>
      </p:sp>
    </p:spTree>
    <p:extLst>
      <p:ext uri="{BB962C8B-B14F-4D97-AF65-F5344CB8AC3E}">
        <p14:creationId xmlns:p14="http://schemas.microsoft.com/office/powerpoint/2010/main" val="36192766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9" r:id="rId14"/>
    <p:sldLayoutId id="214748370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timing>
    <p:tnLst>
      <p:par>
        <p:cTn id="1" dur="indefinite" restart="never" nodeType="tmRoot"/>
      </p:par>
    </p:tnLst>
  </p:timing>
  <p:txStyles>
    <p:titleStyle>
      <a:lvl1pPr algn="l" defTabSz="900000" rtl="0" eaLnBrk="1" latinLnBrk="0" hangingPunct="1">
        <a:lnSpc>
          <a:spcPct val="90000"/>
        </a:lnSpc>
        <a:spcBef>
          <a:spcPct val="0"/>
        </a:spcBef>
        <a:buNone/>
        <a:defRPr sz="40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70000" indent="-2700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200" kern="1200" baseline="0">
          <a:solidFill>
            <a:schemeClr val="tx2"/>
          </a:solidFill>
          <a:latin typeface="+mn-lt"/>
          <a:ea typeface="+mn-ea"/>
          <a:cs typeface="+mn-cs"/>
        </a:defRPr>
      </a:lvl1pPr>
      <a:lvl2pPr marL="539750" indent="-176213"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93763" indent="-176213"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257300" indent="-17621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611313"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2">
          <p15:clr>
            <a:srgbClr val="F26B43"/>
          </p15:clr>
        </p15:guide>
        <p15:guide id="2" pos="393">
          <p15:clr>
            <a:srgbClr val="F26B43"/>
          </p15:clr>
        </p15:guide>
        <p15:guide id="3" orient="horz" pos="3929">
          <p15:clr>
            <a:srgbClr val="F26B43"/>
          </p15:clr>
        </p15:guide>
        <p15:guide id="4" pos="7287">
          <p15:clr>
            <a:srgbClr val="F26B43"/>
          </p15:clr>
        </p15:guide>
        <p15:guide id="5" orient="horz" pos="1026">
          <p15:clr>
            <a:srgbClr val="F26B43"/>
          </p15:clr>
        </p15:guide>
        <p15:guide id="6" orient="horz" pos="1207">
          <p15:clr>
            <a:srgbClr val="F26B43"/>
          </p15:clr>
        </p15:guide>
        <p15:guide id="7" orient="horz" pos="4065">
          <p15:clr>
            <a:srgbClr val="A4A3A4"/>
          </p15:clr>
        </p15:guide>
        <p15:guide id="8" orient="horz" pos="4215">
          <p15:clr>
            <a:srgbClr val="A4A3A4"/>
          </p15:clr>
        </p15:guide>
        <p15:guide id="9" pos="3840">
          <p15:clr>
            <a:srgbClr val="F26B43"/>
          </p15:clr>
        </p15:guide>
        <p15:guide id="10" pos="3681">
          <p15:clr>
            <a:srgbClr val="F26B43"/>
          </p15:clr>
        </p15:guide>
        <p15:guide id="11" pos="3999">
          <p15:clr>
            <a:srgbClr val="F26B43"/>
          </p15:clr>
        </p15:guide>
        <p15:guide id="12" pos="4747">
          <p15:clr>
            <a:srgbClr val="F26B43"/>
          </p15:clr>
        </p15:guide>
        <p15:guide id="13" pos="4248">
          <p15:clr>
            <a:srgbClr val="F26B43"/>
          </p15:clr>
        </p15:guide>
        <p15:guide id="14" pos="4520">
          <p15:clr>
            <a:srgbClr val="F26B43"/>
          </p15:clr>
        </p15:guide>
        <p15:guide id="15" orient="horz" pos="1434">
          <p15:clr>
            <a:srgbClr val="F26B43"/>
          </p15:clr>
        </p15:guide>
        <p15:guide id="16" orient="horz" pos="17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8.jpeg"/><Relationship Id="rId5" Type="http://schemas.openxmlformats.org/officeDocument/2006/relationships/hyperlink" Target="http://maltidsbloggen.se/media-2/nyheter/" TargetMode="External"/><Relationship Id="rId4" Type="http://schemas.openxmlformats.org/officeDocument/2006/relationships/hyperlink" Target="http://www.livsmedelsverket.se/maltid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erson i sjukhuskläder håller en frukostbricka i händerna och ler. På brickan står bland annat ett ägg, en tallrik yoghurt och ett glas juice." title="Måltidsvärd med bricka"/>
          <p:cNvPicPr>
            <a:picLocks noChangeAspect="1"/>
          </p:cNvPicPr>
          <p:nvPr/>
        </p:nvPicPr>
        <p:blipFill rotWithShape="1">
          <a:blip r:embed="rId3" cstate="print">
            <a:extLst>
              <a:ext uri="{28A0092B-C50C-407E-A947-70E740481C1C}">
                <a14:useLocalDpi xmlns:a14="http://schemas.microsoft.com/office/drawing/2010/main" val="0"/>
              </a:ext>
            </a:extLst>
          </a:blip>
          <a:srcRect l="11017" t="-916" r="16824" b="1176"/>
          <a:stretch/>
        </p:blipFill>
        <p:spPr>
          <a:xfrm>
            <a:off x="542924" y="857251"/>
            <a:ext cx="2899678" cy="6012000"/>
          </a:xfrm>
          <a:prstGeom prst="rect">
            <a:avLst/>
          </a:prstGeom>
        </p:spPr>
      </p:pic>
      <p:pic>
        <p:nvPicPr>
          <p:cNvPr id="10" name="Bildobjekt 9" descr="Ett barn i patientkläder sitter på sängen och håller i ett fruktspett. Barnet ser nöjt ut." title="Barn på sjukhus med fruktspett"/>
          <p:cNvPicPr>
            <a:picLocks noChangeAspect="1"/>
          </p:cNvPicPr>
          <p:nvPr/>
        </p:nvPicPr>
        <p:blipFill rotWithShape="1">
          <a:blip r:embed="rId4" cstate="print">
            <a:extLst>
              <a:ext uri="{28A0092B-C50C-407E-A947-70E740481C1C}">
                <a14:useLocalDpi xmlns:a14="http://schemas.microsoft.com/office/drawing/2010/main" val="0"/>
              </a:ext>
            </a:extLst>
          </a:blip>
          <a:srcRect l="11102" t="1341" r="17993" b="-629"/>
          <a:stretch/>
        </p:blipFill>
        <p:spPr>
          <a:xfrm>
            <a:off x="6438900" y="893852"/>
            <a:ext cx="2857500" cy="6002248"/>
          </a:xfrm>
          <a:prstGeom prst="rect">
            <a:avLst/>
          </a:prstGeom>
        </p:spPr>
      </p:pic>
      <p:pic>
        <p:nvPicPr>
          <p:cNvPr id="5" name="Platshållare för bild 4" descr="En patient med vitt hår sitter på sängkanten och äter yoghurt med bär." title="Äldre patient äter mellanmål"/>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l="21869" t="1500" r="7737"/>
          <a:stretch/>
        </p:blipFill>
        <p:spPr>
          <a:xfrm>
            <a:off x="3514725" y="903514"/>
            <a:ext cx="2838450" cy="5957286"/>
          </a:xfrm>
          <a:prstGeom prst="rect">
            <a:avLst/>
          </a:prstGeom>
        </p:spPr>
      </p:pic>
      <p:pic>
        <p:nvPicPr>
          <p:cNvPr id="8" name="Bildobjekt 7" descr="En person i kockkläder står i ett storkök och håller i en vagn med matkantiner." title="Kock i storkök"/>
          <p:cNvPicPr>
            <a:picLocks noChangeAspect="1"/>
          </p:cNvPicPr>
          <p:nvPr/>
        </p:nvPicPr>
        <p:blipFill rotWithShape="1">
          <a:blip r:embed="rId6" cstate="print">
            <a:extLst>
              <a:ext uri="{28A0092B-C50C-407E-A947-70E740481C1C}">
                <a14:useLocalDpi xmlns:a14="http://schemas.microsoft.com/office/drawing/2010/main" val="0"/>
              </a:ext>
            </a:extLst>
          </a:blip>
          <a:srcRect l="5914" t="20544" r="38328" b="736"/>
          <a:stretch/>
        </p:blipFill>
        <p:spPr>
          <a:xfrm>
            <a:off x="9372600" y="873303"/>
            <a:ext cx="2823574" cy="5979560"/>
          </a:xfrm>
          <a:prstGeom prst="rect">
            <a:avLst/>
          </a:prstGeom>
        </p:spPr>
      </p:pic>
      <p:sp>
        <p:nvSpPr>
          <p:cNvPr id="4" name="Rubrik 3"/>
          <p:cNvSpPr>
            <a:spLocks noGrp="1"/>
          </p:cNvSpPr>
          <p:nvPr>
            <p:ph type="title"/>
          </p:nvPr>
        </p:nvSpPr>
        <p:spPr>
          <a:xfrm>
            <a:off x="112408" y="4751662"/>
            <a:ext cx="9006984" cy="862114"/>
          </a:xfrm>
        </p:spPr>
        <p:txBody>
          <a:bodyPr/>
          <a:lstStyle/>
          <a:p>
            <a:r>
              <a:rPr lang="sv-SE" sz="3600" dirty="0"/>
              <a:t>Nationella riktlinjer för måltider på sjukhus</a:t>
            </a:r>
          </a:p>
        </p:txBody>
      </p:sp>
      <p:sp>
        <p:nvSpPr>
          <p:cNvPr id="3" name="Underrubrik 2"/>
          <p:cNvSpPr>
            <a:spLocks noGrp="1"/>
          </p:cNvSpPr>
          <p:nvPr>
            <p:ph type="subTitle" idx="1"/>
          </p:nvPr>
        </p:nvSpPr>
        <p:spPr>
          <a:xfrm>
            <a:off x="112408" y="5613775"/>
            <a:ext cx="9006985" cy="550508"/>
          </a:xfrm>
        </p:spPr>
        <p:txBody>
          <a:bodyPr/>
          <a:lstStyle/>
          <a:p>
            <a:r>
              <a:rPr lang="sv-SE" sz="2400" dirty="0"/>
              <a:t>Nationellt kompetenscentrum för måltider i vård, skola och omsorg</a:t>
            </a:r>
          </a:p>
        </p:txBody>
      </p:sp>
    </p:spTree>
    <p:extLst>
      <p:ext uri="{BB962C8B-B14F-4D97-AF65-F5344CB8AC3E}">
        <p14:creationId xmlns:p14="http://schemas.microsoft.com/office/powerpoint/2010/main" val="3392126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82501"/>
            <a:ext cx="10940388" cy="1263650"/>
          </a:xfrm>
        </p:spPr>
        <p:txBody>
          <a:bodyPr/>
          <a:lstStyle/>
          <a:p>
            <a:r>
              <a:rPr lang="sv-SE" dirty="0" smtClean="0"/>
              <a:t>Riktlinjer för </a:t>
            </a:r>
            <a:r>
              <a:rPr lang="sv-SE" dirty="0"/>
              <a:t>t</a:t>
            </a:r>
            <a:r>
              <a:rPr lang="sv-SE" dirty="0" smtClean="0"/>
              <a:t>rivsamma måltider</a:t>
            </a:r>
            <a:endParaRPr lang="sv-SE" dirty="0"/>
          </a:p>
        </p:txBody>
      </p:sp>
      <p:pic>
        <p:nvPicPr>
          <p:cNvPr id="9" name="Picture 2" descr="Måltidsmodellen med de sex kvalitetsområden som är viktiga för en hållbar måltid: god, trivsam, näringsriktig, säker, miljösmart och integrerad" title="Måltidsmodell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4602" y="1917328"/>
            <a:ext cx="4867793" cy="3830159"/>
          </a:xfrm>
          <a:prstGeom prst="rect">
            <a:avLst/>
          </a:prstGeom>
          <a:noFill/>
          <a:ln>
            <a:noFill/>
          </a:ln>
          <a:effectLst/>
        </p:spPr>
      </p:pic>
      <p:sp>
        <p:nvSpPr>
          <p:cNvPr id="7" name="textruta 6"/>
          <p:cNvSpPr txBox="1"/>
          <p:nvPr/>
        </p:nvSpPr>
        <p:spPr>
          <a:xfrm>
            <a:off x="6029499" y="1708492"/>
            <a:ext cx="6007330" cy="4980117"/>
          </a:xfrm>
          <a:prstGeom prst="rect">
            <a:avLst/>
          </a:prstGeom>
          <a:solidFill>
            <a:srgbClr val="FFCCFF">
              <a:alpha val="49000"/>
            </a:srgbClr>
          </a:solidFill>
          <a:ln>
            <a:noFill/>
          </a:ln>
        </p:spPr>
        <p:style>
          <a:lnRef idx="0">
            <a:scrgbClr r="0" g="0" b="0"/>
          </a:lnRef>
          <a:fillRef idx="0">
            <a:scrgbClr r="0" g="0" b="0"/>
          </a:fillRef>
          <a:effectRef idx="0">
            <a:scrgbClr r="0" g="0" b="0"/>
          </a:effectRef>
          <a:fontRef idx="minor">
            <a:schemeClr val="lt1"/>
          </a:fontRef>
        </p:style>
        <p:txBody>
          <a:bodyPr wrap="square" lIns="215972" tIns="215972" rIns="215972" bIns="143981" rtlCol="0">
            <a:spAutoFit/>
          </a:bodyPr>
          <a:lstStyle/>
          <a:p>
            <a:pPr marL="342900" indent="-342900">
              <a:buFont typeface="Arial" panose="020B0604020202020204" pitchFamily="34" charset="0"/>
              <a:buChar char="•"/>
            </a:pPr>
            <a:r>
              <a:rPr lang="sv-SE" sz="2000" dirty="0">
                <a:solidFill>
                  <a:schemeClr val="tx2"/>
                </a:solidFill>
              </a:rPr>
              <a:t>Patienten blir trevligt bemött av vård-, service och måltidspersonal och får måltiderna presenterade på ett tilltalande sätt.</a:t>
            </a:r>
          </a:p>
          <a:p>
            <a:pPr marL="342900" indent="-342900">
              <a:buFont typeface="Arial" panose="020B0604020202020204" pitchFamily="34" charset="0"/>
              <a:buChar char="•"/>
            </a:pPr>
            <a:r>
              <a:rPr lang="sv-SE" sz="2000" dirty="0">
                <a:solidFill>
                  <a:schemeClr val="tx2"/>
                </a:solidFill>
              </a:rPr>
              <a:t>Patienten har möjlighet att påverka var, när och hur måltiderna serveras. Närstående ges möjlighet att äta på vårdavdelningen.</a:t>
            </a:r>
          </a:p>
          <a:p>
            <a:pPr marL="342900" indent="-342900">
              <a:buFont typeface="Arial" panose="020B0604020202020204" pitchFamily="34" charset="0"/>
              <a:buChar char="•"/>
            </a:pPr>
            <a:r>
              <a:rPr lang="sv-SE" sz="2000" dirty="0">
                <a:solidFill>
                  <a:schemeClr val="tx2"/>
                </a:solidFill>
              </a:rPr>
              <a:t>Det finns tillräckligt med tid för måltiden, både för patient och för vårdpersonal.</a:t>
            </a:r>
          </a:p>
          <a:p>
            <a:pPr marL="342900" indent="-342900">
              <a:buFont typeface="Arial" panose="020B0604020202020204" pitchFamily="34" charset="0"/>
              <a:buChar char="•"/>
            </a:pPr>
            <a:r>
              <a:rPr lang="sv-SE" sz="2000" dirty="0">
                <a:solidFill>
                  <a:schemeClr val="tx2"/>
                </a:solidFill>
              </a:rPr>
              <a:t>Måltiden är fredad från andra vårdrelaterade uppgifter.</a:t>
            </a:r>
          </a:p>
          <a:p>
            <a:pPr marL="342900" indent="-342900">
              <a:buFont typeface="Arial" panose="020B0604020202020204" pitchFamily="34" charset="0"/>
              <a:buChar char="•"/>
            </a:pPr>
            <a:r>
              <a:rPr lang="sv-SE" sz="2000" dirty="0">
                <a:solidFill>
                  <a:schemeClr val="tx2"/>
                </a:solidFill>
              </a:rPr>
              <a:t>Måltidsmiljön är anpassad för individen, exempelvis finns möjlighet till god sittställning och tillgång till hjälpmedel.</a:t>
            </a:r>
          </a:p>
          <a:p>
            <a:pPr marL="342900" indent="-342900">
              <a:buFont typeface="Arial" panose="020B0604020202020204" pitchFamily="34" charset="0"/>
              <a:buChar char="•"/>
            </a:pPr>
            <a:r>
              <a:rPr lang="sv-SE" sz="2000" dirty="0">
                <a:solidFill>
                  <a:schemeClr val="tx2"/>
                </a:solidFill>
              </a:rPr>
              <a:t>Måltidsmiljön är trivsam vad gäller exempelvis belysning, dukning och dekoration</a:t>
            </a:r>
          </a:p>
        </p:txBody>
      </p:sp>
      <p:cxnSp>
        <p:nvCxnSpPr>
          <p:cNvPr id="11" name="Rak pilkoppling 10" descr="Pil från pusselbiten Trvisam till text."/>
          <p:cNvCxnSpPr/>
          <p:nvPr/>
        </p:nvCxnSpPr>
        <p:spPr>
          <a:xfrm>
            <a:off x="5013679" y="4705564"/>
            <a:ext cx="994304" cy="6285"/>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458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82501"/>
            <a:ext cx="10940388" cy="1263650"/>
          </a:xfrm>
        </p:spPr>
        <p:txBody>
          <a:bodyPr/>
          <a:lstStyle/>
          <a:p>
            <a:r>
              <a:rPr lang="sv-SE" dirty="0" smtClean="0"/>
              <a:t>Riktlinjer för miljösmarta måltider</a:t>
            </a:r>
            <a:endParaRPr lang="sv-SE" dirty="0"/>
          </a:p>
        </p:txBody>
      </p:sp>
      <p:pic>
        <p:nvPicPr>
          <p:cNvPr id="9" name="Picture 2" descr="Måltidsmodellen med de sex kvalitetsområden som är viktiga för en hållbar måltid: god, trivsam, näringsriktig, säker, miljösmart och integrerad" title="Måltidsmodell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4602" y="1917328"/>
            <a:ext cx="4867793" cy="3830159"/>
          </a:xfrm>
          <a:prstGeom prst="rect">
            <a:avLst/>
          </a:prstGeom>
          <a:noFill/>
          <a:ln>
            <a:noFill/>
          </a:ln>
          <a:effectLst/>
        </p:spPr>
      </p:pic>
      <p:sp>
        <p:nvSpPr>
          <p:cNvPr id="7" name="textruta 6"/>
          <p:cNvSpPr txBox="1"/>
          <p:nvPr/>
        </p:nvSpPr>
        <p:spPr>
          <a:xfrm>
            <a:off x="6096001" y="1916310"/>
            <a:ext cx="5471400" cy="4364563"/>
          </a:xfrm>
          <a:prstGeom prst="rect">
            <a:avLst/>
          </a:prstGeom>
          <a:solidFill>
            <a:schemeClr val="accent6">
              <a:lumMod val="60000"/>
              <a:lumOff val="40000"/>
              <a:alpha val="64000"/>
            </a:schemeClr>
          </a:solidFill>
          <a:ln>
            <a:noFill/>
          </a:ln>
        </p:spPr>
        <p:style>
          <a:lnRef idx="0">
            <a:scrgbClr r="0" g="0" b="0"/>
          </a:lnRef>
          <a:fillRef idx="0">
            <a:scrgbClr r="0" g="0" b="0"/>
          </a:fillRef>
          <a:effectRef idx="0">
            <a:scrgbClr r="0" g="0" b="0"/>
          </a:effectRef>
          <a:fontRef idx="minor">
            <a:schemeClr val="lt1"/>
          </a:fontRef>
        </p:style>
        <p:txBody>
          <a:bodyPr wrap="square" lIns="215972" tIns="215972" rIns="215972" bIns="143981" rtlCol="0">
            <a:spAutoFit/>
          </a:bodyPr>
          <a:lstStyle/>
          <a:p>
            <a:pPr marL="342900" indent="-342900">
              <a:buFont typeface="Arial" panose="020B0604020202020204" pitchFamily="34" charset="0"/>
              <a:buChar char="•"/>
            </a:pPr>
            <a:r>
              <a:rPr lang="sv-SE" sz="2000" dirty="0" smtClean="0">
                <a:solidFill>
                  <a:schemeClr val="tx2"/>
                </a:solidFill>
              </a:rPr>
              <a:t>Konsumtionen </a:t>
            </a:r>
            <a:r>
              <a:rPr lang="sv-SE" sz="2000" dirty="0">
                <a:solidFill>
                  <a:schemeClr val="tx2"/>
                </a:solidFill>
              </a:rPr>
              <a:t>av hållbart </a:t>
            </a:r>
            <a:r>
              <a:rPr lang="sv-SE" sz="2000" dirty="0" smtClean="0">
                <a:solidFill>
                  <a:schemeClr val="tx2"/>
                </a:solidFill>
              </a:rPr>
              <a:t>producerade livsmedel </a:t>
            </a:r>
            <a:r>
              <a:rPr lang="sv-SE" sz="2000" dirty="0">
                <a:solidFill>
                  <a:schemeClr val="tx2"/>
                </a:solidFill>
              </a:rPr>
              <a:t>från växtriket ökas – </a:t>
            </a:r>
            <a:r>
              <a:rPr lang="sv-SE" sz="2000" dirty="0" smtClean="0">
                <a:solidFill>
                  <a:schemeClr val="tx2"/>
                </a:solidFill>
              </a:rPr>
              <a:t>lagringsdugliga grova </a:t>
            </a:r>
            <a:r>
              <a:rPr lang="sv-SE" sz="2000" dirty="0">
                <a:solidFill>
                  <a:schemeClr val="tx2"/>
                </a:solidFill>
              </a:rPr>
              <a:t>grönsaker, baljväxter, frukt, bär </a:t>
            </a:r>
            <a:r>
              <a:rPr lang="sv-SE" sz="2000" dirty="0" smtClean="0">
                <a:solidFill>
                  <a:schemeClr val="tx2"/>
                </a:solidFill>
              </a:rPr>
              <a:t>och spannmålsprodukter</a:t>
            </a:r>
            <a:r>
              <a:rPr lang="sv-SE" sz="2000" dirty="0">
                <a:solidFill>
                  <a:schemeClr val="tx2"/>
                </a:solidFill>
              </a:rPr>
              <a:t>. Välj känsliga sorter </a:t>
            </a:r>
            <a:r>
              <a:rPr lang="sv-SE" sz="2000" dirty="0" smtClean="0">
                <a:solidFill>
                  <a:schemeClr val="tx2"/>
                </a:solidFill>
              </a:rPr>
              <a:t>efter säsong </a:t>
            </a:r>
            <a:r>
              <a:rPr lang="sv-SE" sz="2000" dirty="0">
                <a:solidFill>
                  <a:schemeClr val="tx2"/>
                </a:solidFill>
              </a:rPr>
              <a:t>i närområdet.</a:t>
            </a:r>
          </a:p>
          <a:p>
            <a:pPr marL="342900" indent="-342900">
              <a:buFont typeface="Arial" panose="020B0604020202020204" pitchFamily="34" charset="0"/>
              <a:buChar char="•"/>
            </a:pPr>
            <a:r>
              <a:rPr lang="sv-SE" sz="2000" dirty="0" smtClean="0">
                <a:solidFill>
                  <a:schemeClr val="tx2"/>
                </a:solidFill>
              </a:rPr>
              <a:t>Andelen </a:t>
            </a:r>
            <a:r>
              <a:rPr lang="sv-SE" sz="2000" dirty="0">
                <a:solidFill>
                  <a:schemeClr val="tx2"/>
                </a:solidFill>
              </a:rPr>
              <a:t>kött begränsas och ersätts med </a:t>
            </a:r>
            <a:r>
              <a:rPr lang="sv-SE" sz="2000" dirty="0" smtClean="0">
                <a:solidFill>
                  <a:schemeClr val="tx2"/>
                </a:solidFill>
              </a:rPr>
              <a:t>andra proteinrika </a:t>
            </a:r>
            <a:r>
              <a:rPr lang="sv-SE" sz="2000" dirty="0">
                <a:solidFill>
                  <a:schemeClr val="tx2"/>
                </a:solidFill>
              </a:rPr>
              <a:t>livsmedel, helst vegetabiliska, </a:t>
            </a:r>
            <a:r>
              <a:rPr lang="sv-SE" sz="2000" dirty="0" smtClean="0">
                <a:solidFill>
                  <a:schemeClr val="tx2"/>
                </a:solidFill>
              </a:rPr>
              <a:t>som producerats </a:t>
            </a:r>
            <a:r>
              <a:rPr lang="sv-SE" sz="2000" dirty="0">
                <a:solidFill>
                  <a:schemeClr val="tx2"/>
                </a:solidFill>
              </a:rPr>
              <a:t>på ett hållbart sätt.</a:t>
            </a:r>
          </a:p>
          <a:p>
            <a:pPr marL="342900" indent="-342900">
              <a:buFont typeface="Arial" panose="020B0604020202020204" pitchFamily="34" charset="0"/>
              <a:buChar char="•"/>
            </a:pPr>
            <a:r>
              <a:rPr lang="sv-SE" sz="2000" dirty="0" smtClean="0">
                <a:solidFill>
                  <a:schemeClr val="tx2"/>
                </a:solidFill>
              </a:rPr>
              <a:t>Animaliska </a:t>
            </a:r>
            <a:r>
              <a:rPr lang="sv-SE" sz="2000" dirty="0">
                <a:solidFill>
                  <a:schemeClr val="tx2"/>
                </a:solidFill>
              </a:rPr>
              <a:t>livsmedel som köps in väljs </a:t>
            </a:r>
            <a:r>
              <a:rPr lang="sv-SE" sz="2000" dirty="0" smtClean="0">
                <a:solidFill>
                  <a:schemeClr val="tx2"/>
                </a:solidFill>
              </a:rPr>
              <a:t>med hänsyn </a:t>
            </a:r>
            <a:r>
              <a:rPr lang="sv-SE" sz="2000" dirty="0">
                <a:solidFill>
                  <a:schemeClr val="tx2"/>
                </a:solidFill>
              </a:rPr>
              <a:t>till miljö och djurskydd.</a:t>
            </a:r>
          </a:p>
          <a:p>
            <a:pPr marL="342900" indent="-342900">
              <a:buFont typeface="Arial" panose="020B0604020202020204" pitchFamily="34" charset="0"/>
              <a:buChar char="•"/>
            </a:pPr>
            <a:r>
              <a:rPr lang="sv-SE" sz="2000" dirty="0" smtClean="0">
                <a:solidFill>
                  <a:schemeClr val="tx2"/>
                </a:solidFill>
              </a:rPr>
              <a:t>Matsvinnet </a:t>
            </a:r>
            <a:r>
              <a:rPr lang="sv-SE" sz="2000" dirty="0">
                <a:solidFill>
                  <a:schemeClr val="tx2"/>
                </a:solidFill>
              </a:rPr>
              <a:t>i kök, vid servering och från </a:t>
            </a:r>
            <a:r>
              <a:rPr lang="sv-SE" sz="2000" dirty="0" smtClean="0">
                <a:solidFill>
                  <a:schemeClr val="tx2"/>
                </a:solidFill>
              </a:rPr>
              <a:t>tallrikar minimeras</a:t>
            </a:r>
            <a:endParaRPr lang="sv-SE" sz="2000" dirty="0">
              <a:solidFill>
                <a:schemeClr val="tx2"/>
              </a:solidFill>
              <a:latin typeface="Calibri"/>
            </a:endParaRPr>
          </a:p>
        </p:txBody>
      </p:sp>
      <p:cxnSp>
        <p:nvCxnSpPr>
          <p:cNvPr id="4" name="Vinklad koppling 3" descr="Pil från pusselbiten Miljösmart till text."/>
          <p:cNvCxnSpPr/>
          <p:nvPr/>
        </p:nvCxnSpPr>
        <p:spPr>
          <a:xfrm rot="16200000" flipH="1">
            <a:off x="4449166" y="4299890"/>
            <a:ext cx="254248" cy="3035583"/>
          </a:xfrm>
          <a:prstGeom prst="bentConnector2">
            <a:avLst/>
          </a:prstGeom>
          <a:ln w="76200">
            <a:solidFill>
              <a:srgbClr val="78B96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97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256032"/>
            <a:ext cx="10940388" cy="1094552"/>
          </a:xfrm>
        </p:spPr>
        <p:txBody>
          <a:bodyPr/>
          <a:lstStyle/>
          <a:p>
            <a:r>
              <a:rPr lang="sv-SE" dirty="0" smtClean="0"/>
              <a:t>Riktlinjer för näringsriktiga måltider</a:t>
            </a:r>
            <a:endParaRPr lang="sv-SE" dirty="0"/>
          </a:p>
        </p:txBody>
      </p:sp>
      <p:sp>
        <p:nvSpPr>
          <p:cNvPr id="7" name="textruta 6"/>
          <p:cNvSpPr txBox="1"/>
          <p:nvPr/>
        </p:nvSpPr>
        <p:spPr>
          <a:xfrm>
            <a:off x="624602" y="1777764"/>
            <a:ext cx="5314637" cy="4518452"/>
          </a:xfrm>
          <a:prstGeom prst="rect">
            <a:avLst/>
          </a:prstGeom>
          <a:solidFill>
            <a:srgbClr val="F29569">
              <a:alpha val="66000"/>
            </a:srgbClr>
          </a:solidFill>
          <a:ln>
            <a:noFill/>
          </a:ln>
        </p:spPr>
        <p:style>
          <a:lnRef idx="0">
            <a:scrgbClr r="0" g="0" b="0"/>
          </a:lnRef>
          <a:fillRef idx="0">
            <a:scrgbClr r="0" g="0" b="0"/>
          </a:fillRef>
          <a:effectRef idx="0">
            <a:scrgbClr r="0" g="0" b="0"/>
          </a:effectRef>
          <a:fontRef idx="minor">
            <a:schemeClr val="lt1"/>
          </a:fontRef>
        </p:style>
        <p:txBody>
          <a:bodyPr wrap="square" lIns="215972" tIns="215972" rIns="215972" bIns="143981" rtlCol="0">
            <a:spAutoFit/>
          </a:bodyPr>
          <a:lstStyle/>
          <a:p>
            <a:pPr marL="285750" indent="-285750">
              <a:buFont typeface="Arial" panose="020B0604020202020204" pitchFamily="34" charset="0"/>
              <a:buChar char="•"/>
            </a:pPr>
            <a:r>
              <a:rPr lang="sv-SE" dirty="0">
                <a:solidFill>
                  <a:schemeClr val="tx2"/>
                </a:solidFill>
              </a:rPr>
              <a:t>Sjukhusets måltider tillgodoser patienternas energi-, närings-, och vätskebehov över dygnet.</a:t>
            </a:r>
          </a:p>
          <a:p>
            <a:pPr marL="285750" indent="-285750">
              <a:buFont typeface="Arial" panose="020B0604020202020204" pitchFamily="34" charset="0"/>
              <a:buChar char="•"/>
            </a:pPr>
            <a:r>
              <a:rPr lang="sv-SE" dirty="0">
                <a:solidFill>
                  <a:schemeClr val="tx2"/>
                </a:solidFill>
              </a:rPr>
              <a:t>Det finns rutiner för dygnets alla måltider och ett utbud av rätter finns tillgängliga dygnet runt.</a:t>
            </a:r>
          </a:p>
          <a:p>
            <a:pPr marL="285750" indent="-285750">
              <a:buFont typeface="Arial" panose="020B0604020202020204" pitchFamily="34" charset="0"/>
              <a:buChar char="•"/>
            </a:pPr>
            <a:r>
              <a:rPr lang="sv-SE" dirty="0">
                <a:solidFill>
                  <a:schemeClr val="tx2"/>
                </a:solidFill>
              </a:rPr>
              <a:t>Näringsmässigt stabila patienter erbjuds minst fem måltider per dag.</a:t>
            </a:r>
          </a:p>
          <a:p>
            <a:pPr marL="285750" indent="-285750">
              <a:buFont typeface="Arial" panose="020B0604020202020204" pitchFamily="34" charset="0"/>
              <a:buChar char="•"/>
            </a:pPr>
            <a:r>
              <a:rPr lang="sv-SE" dirty="0">
                <a:solidFill>
                  <a:schemeClr val="tx2"/>
                </a:solidFill>
              </a:rPr>
              <a:t>Näringsmässigt sårbara patienter erbjuds ytterligare små energi- och proteintäta måltider.</a:t>
            </a:r>
          </a:p>
          <a:p>
            <a:pPr marL="285750" indent="-285750">
              <a:buFont typeface="Arial" panose="020B0604020202020204" pitchFamily="34" charset="0"/>
              <a:buChar char="•"/>
            </a:pPr>
            <a:r>
              <a:rPr lang="sv-SE" dirty="0">
                <a:solidFill>
                  <a:schemeClr val="tx2"/>
                </a:solidFill>
              </a:rPr>
              <a:t>Måltidsutbud och beställningssystem möjliggör flexibilitet, valfrihet och individanpassning vad gäller smak, portionsstorlek och tid för servering.</a:t>
            </a:r>
          </a:p>
          <a:p>
            <a:pPr marL="285750" indent="-285750">
              <a:buFont typeface="Arial" panose="020B0604020202020204" pitchFamily="34" charset="0"/>
              <a:buChar char="•"/>
            </a:pPr>
            <a:r>
              <a:rPr lang="sv-SE" dirty="0">
                <a:solidFill>
                  <a:schemeClr val="tx2"/>
                </a:solidFill>
              </a:rPr>
              <a:t>Måltiden används på ett pedagogiskt sätt för att inspirera till hälsosamma matvanor.</a:t>
            </a:r>
          </a:p>
          <a:p>
            <a:pPr marL="285750" indent="-285750">
              <a:buFont typeface="Arial" panose="020B0604020202020204" pitchFamily="34" charset="0"/>
              <a:buChar char="•"/>
            </a:pPr>
            <a:r>
              <a:rPr lang="sv-SE" dirty="0">
                <a:solidFill>
                  <a:schemeClr val="tx2"/>
                </a:solidFill>
              </a:rPr>
              <a:t>Måltiderna följs upp och utvärderas, både på individ- och gruppnivå.</a:t>
            </a:r>
            <a:endParaRPr lang="sv-SE" sz="2000" dirty="0">
              <a:solidFill>
                <a:schemeClr val="tx2"/>
              </a:solidFill>
              <a:latin typeface="Calibri"/>
            </a:endParaRPr>
          </a:p>
        </p:txBody>
      </p:sp>
      <p:pic>
        <p:nvPicPr>
          <p:cNvPr id="8" name="Picture 2" descr="Måltidsmodellen med de sex kvalitetsområden som är viktiga för en hållbar måltid: god, trivsam, näringsriktig, säker, miljösmart och integrerad" title="Måltidsmodell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93288" y="2386562"/>
            <a:ext cx="4867793" cy="3830159"/>
          </a:xfrm>
          <a:prstGeom prst="rect">
            <a:avLst/>
          </a:prstGeom>
          <a:noFill/>
          <a:ln>
            <a:noFill/>
          </a:ln>
          <a:effectLst/>
        </p:spPr>
      </p:pic>
      <p:cxnSp>
        <p:nvCxnSpPr>
          <p:cNvPr id="11" name="Rak pilkoppling 10" descr="Pil från pusselbiten Näringsriktig till text."/>
          <p:cNvCxnSpPr/>
          <p:nvPr/>
        </p:nvCxnSpPr>
        <p:spPr>
          <a:xfrm flipH="1">
            <a:off x="5939239" y="4879274"/>
            <a:ext cx="1103116" cy="29610"/>
          </a:xfrm>
          <a:prstGeom prst="straightConnector1">
            <a:avLst/>
          </a:prstGeom>
          <a:ln w="76200">
            <a:solidFill>
              <a:srgbClr val="F29569"/>
            </a:solidFill>
            <a:tailEnd type="triangle"/>
          </a:ln>
        </p:spPr>
        <p:style>
          <a:lnRef idx="1">
            <a:schemeClr val="accent1"/>
          </a:lnRef>
          <a:fillRef idx="0">
            <a:schemeClr val="accent1"/>
          </a:fillRef>
          <a:effectRef idx="0">
            <a:schemeClr val="accent1"/>
          </a:effectRef>
          <a:fontRef idx="minor">
            <a:schemeClr val="tx1"/>
          </a:fontRef>
        </p:style>
      </p:cxnSp>
      <p:sp>
        <p:nvSpPr>
          <p:cNvPr id="15" name="Rektangel 14"/>
          <p:cNvSpPr/>
          <p:nvPr/>
        </p:nvSpPr>
        <p:spPr>
          <a:xfrm>
            <a:off x="8676049" y="642125"/>
            <a:ext cx="2895601" cy="1200329"/>
          </a:xfrm>
          <a:prstGeom prst="rect">
            <a:avLst/>
          </a:prstGeom>
        </p:spPr>
        <p:txBody>
          <a:bodyPr wrap="square">
            <a:spAutoFit/>
          </a:bodyPr>
          <a:lstStyle/>
          <a:p>
            <a:pPr defTabSz="914309"/>
            <a:r>
              <a:rPr lang="sv-SE" i="1" dirty="0">
                <a:solidFill>
                  <a:srgbClr val="27251F"/>
                </a:solidFill>
              </a:rPr>
              <a:t>Det är viktigare att maten är god och lockar aptiten än att den exakt </a:t>
            </a:r>
            <a:r>
              <a:rPr lang="sv-SE" i="1" dirty="0" smtClean="0">
                <a:solidFill>
                  <a:srgbClr val="27251F"/>
                </a:solidFill>
              </a:rPr>
              <a:t>uppfyller näringsrekommendationerna</a:t>
            </a:r>
            <a:endParaRPr lang="sv-SE" i="1" dirty="0">
              <a:solidFill>
                <a:srgbClr val="27251F"/>
              </a:solidFill>
            </a:endParaRPr>
          </a:p>
        </p:txBody>
      </p:sp>
    </p:spTree>
    <p:extLst>
      <p:ext uri="{BB962C8B-B14F-4D97-AF65-F5344CB8AC3E}">
        <p14:creationId xmlns:p14="http://schemas.microsoft.com/office/powerpoint/2010/main" val="152951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allriksmodellen i en version för den som rör lite på sig, där grönsakerna tar större plats och läggs över halva tallriken. För att minska kaloriintaget har mängden potatis, pasta, bröd och gryn minskats ner. Kött, fisk, ägg eller baljväxter består av en femtedel av mängden mat på tallriken." title="Tallriksmodellen för den som rör sig lite"/>
          <p:cNvPicPr>
            <a:picLocks noChangeAspect="1"/>
          </p:cNvPicPr>
          <p:nvPr/>
        </p:nvPicPr>
        <p:blipFill rotWithShape="1">
          <a:blip r:embed="rId3">
            <a:extLst>
              <a:ext uri="{28A0092B-C50C-407E-A947-70E740481C1C}">
                <a14:useLocalDpi xmlns:a14="http://schemas.microsoft.com/office/drawing/2010/main" val="0"/>
              </a:ext>
            </a:extLst>
          </a:blip>
          <a:srcRect l="16358" r="16977"/>
          <a:stretch/>
        </p:blipFill>
        <p:spPr>
          <a:xfrm>
            <a:off x="3262688" y="2890711"/>
            <a:ext cx="2371726" cy="2255834"/>
          </a:xfrm>
          <a:prstGeom prst="rect">
            <a:avLst/>
          </a:prstGeom>
        </p:spPr>
      </p:pic>
      <p:pic>
        <p:nvPicPr>
          <p:cNvPr id="10" name="Platshållare för innehåll 9" descr="En tallriksmodell anpassad för äldre med mindre grönsaker, frukt och kolhydrater, mer protein, fett och energität dryck." title="Tallriksmodellen vid nedsatt aptit"/>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587158" y="2890711"/>
            <a:ext cx="2741464" cy="2255834"/>
          </a:xfrm>
        </p:spPr>
      </p:pic>
      <p:pic>
        <p:nvPicPr>
          <p:cNvPr id="2" name="Platshållare för innehåll 1" descr="Tallriken består av tre delar. Den första delen är grönsaker och rotfrukter. En stor del av tallriken fylls med livsmedel från denna grupp. Den andra delen är potatis, pasta, bröd eller gryn som ris, bulgur, mathavre och matkorn.Den som rör sig mycket kan göra denna del ännu större. Den minsta delen är avsedd för kött, fisk, ägg och baljväxter, som bönor, linser och ärter och är ca en femtedel av tallriken." title="Tallriksmodellen för den som rör på si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16458" r="16656"/>
          <a:stretch/>
        </p:blipFill>
        <p:spPr>
          <a:xfrm>
            <a:off x="943769" y="2890711"/>
            <a:ext cx="2414589" cy="2288980"/>
          </a:xfrm>
        </p:spPr>
      </p:pic>
      <p:sp>
        <p:nvSpPr>
          <p:cNvPr id="7" name="Platshållare för text 6"/>
          <p:cNvSpPr>
            <a:spLocks noGrp="1"/>
          </p:cNvSpPr>
          <p:nvPr>
            <p:ph type="body" sz="quarter" idx="3"/>
          </p:nvPr>
        </p:nvSpPr>
        <p:spPr/>
        <p:txBody>
          <a:bodyPr>
            <a:normAutofit/>
          </a:bodyPr>
          <a:lstStyle/>
          <a:p>
            <a:r>
              <a:rPr lang="sv-SE" sz="2400" dirty="0"/>
              <a:t>Förstärkt måltidsutbud</a:t>
            </a:r>
          </a:p>
        </p:txBody>
      </p:sp>
      <p:sp>
        <p:nvSpPr>
          <p:cNvPr id="3" name="Rubrik 2"/>
          <p:cNvSpPr>
            <a:spLocks noGrp="1"/>
          </p:cNvSpPr>
          <p:nvPr>
            <p:ph type="title"/>
          </p:nvPr>
        </p:nvSpPr>
        <p:spPr>
          <a:xfrm>
            <a:off x="623888" y="301800"/>
            <a:ext cx="10944224" cy="1045083"/>
          </a:xfrm>
        </p:spPr>
        <p:txBody>
          <a:bodyPr/>
          <a:lstStyle/>
          <a:p>
            <a:r>
              <a:rPr lang="sv-SE" dirty="0" smtClean="0"/>
              <a:t>Individanpassade måltider i praktiken</a:t>
            </a:r>
            <a:endParaRPr lang="sv-SE" dirty="0"/>
          </a:p>
        </p:txBody>
      </p:sp>
      <p:sp>
        <p:nvSpPr>
          <p:cNvPr id="9" name="Platshållare för text 8"/>
          <p:cNvSpPr>
            <a:spLocks noGrp="1"/>
          </p:cNvSpPr>
          <p:nvPr>
            <p:ph type="body" idx="1"/>
          </p:nvPr>
        </p:nvSpPr>
        <p:spPr>
          <a:xfrm>
            <a:off x="653177" y="1916115"/>
            <a:ext cx="5219022" cy="360363"/>
          </a:xfrm>
        </p:spPr>
        <p:txBody>
          <a:bodyPr>
            <a:normAutofit/>
          </a:bodyPr>
          <a:lstStyle/>
          <a:p>
            <a:r>
              <a:rPr lang="sv-SE" sz="2400" dirty="0"/>
              <a:t>G</a:t>
            </a:r>
            <a:r>
              <a:rPr lang="sv-SE" sz="2400" dirty="0" smtClean="0"/>
              <a:t>rundläggande måltidsutbud</a:t>
            </a:r>
            <a:endParaRPr lang="sv-SE" sz="2400" dirty="0"/>
          </a:p>
        </p:txBody>
      </p:sp>
      <p:sp>
        <p:nvSpPr>
          <p:cNvPr id="11" name="textruta 10"/>
          <p:cNvSpPr txBox="1"/>
          <p:nvPr/>
        </p:nvSpPr>
        <p:spPr>
          <a:xfrm>
            <a:off x="943769" y="5179691"/>
            <a:ext cx="4690645" cy="1015663"/>
          </a:xfrm>
          <a:prstGeom prst="rect">
            <a:avLst/>
          </a:prstGeom>
          <a:noFill/>
        </p:spPr>
        <p:txBody>
          <a:bodyPr wrap="square" rtlCol="0">
            <a:spAutoFit/>
          </a:bodyPr>
          <a:lstStyle/>
          <a:p>
            <a:pPr marL="285750" indent="-285750">
              <a:buFontTx/>
              <a:buChar char="-"/>
              <a:defRPr/>
            </a:pPr>
            <a:r>
              <a:rPr lang="sv-SE" sz="2000" dirty="0">
                <a:solidFill>
                  <a:srgbClr val="27251F"/>
                </a:solidFill>
                <a:latin typeface="Calibri"/>
              </a:rPr>
              <a:t>Näringsmässigt stabila patienter</a:t>
            </a:r>
          </a:p>
          <a:p>
            <a:pPr marL="285750" indent="-285750">
              <a:buFontTx/>
              <a:buChar char="-"/>
              <a:defRPr/>
            </a:pPr>
            <a:r>
              <a:rPr lang="sv-SE" sz="2000" dirty="0">
                <a:solidFill>
                  <a:srgbClr val="27251F"/>
                </a:solidFill>
                <a:latin typeface="Calibri"/>
              </a:rPr>
              <a:t>Referensvärden NNR</a:t>
            </a:r>
          </a:p>
          <a:p>
            <a:pPr marL="285750" indent="-285750">
              <a:buFontTx/>
              <a:buChar char="-"/>
              <a:defRPr/>
            </a:pPr>
            <a:r>
              <a:rPr lang="sv-SE" sz="2000" dirty="0">
                <a:solidFill>
                  <a:srgbClr val="27251F"/>
                </a:solidFill>
                <a:latin typeface="Calibri"/>
              </a:rPr>
              <a:t>Frukost, lunch, middag + 2-3 </a:t>
            </a:r>
            <a:r>
              <a:rPr lang="sv-SE" sz="2000" dirty="0" smtClean="0">
                <a:solidFill>
                  <a:srgbClr val="27251F"/>
                </a:solidFill>
                <a:latin typeface="Calibri"/>
              </a:rPr>
              <a:t>mellanmål</a:t>
            </a:r>
            <a:endParaRPr lang="sv-SE" sz="2000" dirty="0">
              <a:solidFill>
                <a:srgbClr val="27251F"/>
              </a:solidFill>
              <a:latin typeface="Calibri"/>
            </a:endParaRPr>
          </a:p>
        </p:txBody>
      </p:sp>
      <p:sp>
        <p:nvSpPr>
          <p:cNvPr id="12" name="textruta 11"/>
          <p:cNvSpPr txBox="1"/>
          <p:nvPr/>
        </p:nvSpPr>
        <p:spPr>
          <a:xfrm>
            <a:off x="6748430" y="5179691"/>
            <a:ext cx="5219021" cy="1015663"/>
          </a:xfrm>
          <a:prstGeom prst="rect">
            <a:avLst/>
          </a:prstGeom>
          <a:noFill/>
        </p:spPr>
        <p:txBody>
          <a:bodyPr wrap="square" rtlCol="0">
            <a:spAutoFit/>
          </a:bodyPr>
          <a:lstStyle/>
          <a:p>
            <a:pPr marL="285750" indent="-285750">
              <a:buFontTx/>
              <a:buChar char="-"/>
              <a:defRPr/>
            </a:pPr>
            <a:r>
              <a:rPr lang="sv-SE" sz="2000" dirty="0">
                <a:solidFill>
                  <a:srgbClr val="27251F"/>
                </a:solidFill>
                <a:latin typeface="Calibri"/>
              </a:rPr>
              <a:t>Näringsmässigt sårbara patienter</a:t>
            </a:r>
          </a:p>
          <a:p>
            <a:pPr marL="285750" indent="-285750">
              <a:buFontTx/>
              <a:buChar char="-"/>
              <a:defRPr/>
            </a:pPr>
            <a:r>
              <a:rPr lang="sv-SE" sz="2000" dirty="0">
                <a:solidFill>
                  <a:srgbClr val="27251F"/>
                </a:solidFill>
                <a:latin typeface="Calibri"/>
              </a:rPr>
              <a:t>Fler små energi- och näringstäta måltider</a:t>
            </a:r>
          </a:p>
          <a:p>
            <a:pPr marL="285750" indent="-285750">
              <a:buFontTx/>
              <a:buChar char="-"/>
              <a:defRPr/>
            </a:pPr>
            <a:r>
              <a:rPr lang="sv-SE" sz="2000" dirty="0">
                <a:solidFill>
                  <a:srgbClr val="27251F"/>
                </a:solidFill>
                <a:latin typeface="Calibri"/>
              </a:rPr>
              <a:t>Minst 6-8 </a:t>
            </a:r>
            <a:r>
              <a:rPr lang="sv-SE" sz="2000" dirty="0" smtClean="0">
                <a:solidFill>
                  <a:srgbClr val="27251F"/>
                </a:solidFill>
                <a:latin typeface="Calibri"/>
              </a:rPr>
              <a:t>måltider</a:t>
            </a:r>
            <a:endParaRPr lang="sv-SE" sz="2000" dirty="0">
              <a:solidFill>
                <a:srgbClr val="27251F"/>
              </a:solidFill>
              <a:latin typeface="Calibri"/>
            </a:endParaRPr>
          </a:p>
        </p:txBody>
      </p:sp>
    </p:spTree>
    <p:extLst>
      <p:ext uri="{BB962C8B-B14F-4D97-AF65-F5344CB8AC3E}">
        <p14:creationId xmlns:p14="http://schemas.microsoft.com/office/powerpoint/2010/main" val="2356461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82501"/>
            <a:ext cx="10940388" cy="1263650"/>
          </a:xfrm>
        </p:spPr>
        <p:txBody>
          <a:bodyPr/>
          <a:lstStyle/>
          <a:p>
            <a:r>
              <a:rPr lang="sv-SE" dirty="0" smtClean="0"/>
              <a:t>Måltider </a:t>
            </a:r>
            <a:r>
              <a:rPr lang="sv-SE" dirty="0"/>
              <a:t>som </a:t>
            </a:r>
            <a:r>
              <a:rPr lang="sv-SE" dirty="0" smtClean="0"/>
              <a:t>bas för alla</a:t>
            </a:r>
            <a:endParaRPr lang="sv-SE" dirty="0"/>
          </a:p>
        </p:txBody>
      </p:sp>
      <p:pic>
        <p:nvPicPr>
          <p:cNvPr id="9" name="Picture 2" descr="Informationsgrafik i form av en pyramid. där stegen går i en skala mellan Måltidskvalitet och Klinisk nutrition. Pyramidens steg: Goda individanpassade måltider, Fler små måltider med högt energi- och proteininnehåll, Ätstödjande åtgärder, Kosttillägg, som näringsdrycker och berikningsmedel, Enteral eller parenteral näringslösning." title="Nutritionspyramiden"/>
          <p:cNvPicPr>
            <a:picLocks noGrp="1" noChangeAspect="1" noChangeArrowheads="1"/>
          </p:cNvPicPr>
          <p:nvPr>
            <p:ph type="pic" sz="quarter" idx="4294967295"/>
          </p:nvPr>
        </p:nvPicPr>
        <p:blipFill rotWithShape="1">
          <a:blip r:embed="rId3" cstate="print">
            <a:extLst>
              <a:ext uri="{28A0092B-C50C-407E-A947-70E740481C1C}">
                <a14:useLocalDpi xmlns:a14="http://schemas.microsoft.com/office/drawing/2010/main"/>
              </a:ext>
            </a:extLst>
          </a:blip>
          <a:srcRect l="2843" t="-2496" r="2259" b="-2496"/>
          <a:stretch/>
        </p:blipFill>
        <p:spPr bwMode="auto">
          <a:xfrm>
            <a:off x="298173" y="1916113"/>
            <a:ext cx="11750708" cy="442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derrubrik 1"/>
          <p:cNvSpPr>
            <a:spLocks noGrp="1"/>
          </p:cNvSpPr>
          <p:nvPr>
            <p:ph type="body" idx="4294967295"/>
          </p:nvPr>
        </p:nvSpPr>
        <p:spPr>
          <a:xfrm>
            <a:off x="7073182" y="745521"/>
            <a:ext cx="4786312" cy="1260475"/>
          </a:xfrm>
        </p:spPr>
        <p:txBody>
          <a:bodyPr>
            <a:normAutofit fontScale="92500"/>
          </a:bodyPr>
          <a:lstStyle/>
          <a:p>
            <a:pPr marL="0" indent="0" algn="ctr">
              <a:buNone/>
            </a:pPr>
            <a:r>
              <a:rPr lang="sv-SE" b="0" dirty="0" smtClean="0"/>
              <a:t>Grunden </a:t>
            </a:r>
            <a:r>
              <a:rPr lang="sv-SE" b="0" dirty="0"/>
              <a:t>för all nutritionsbehandling är bra måltider, men dessa kan behöva kompletteras med ytterligare insatser vid specifika sjukdomstillstånd, som undernäring</a:t>
            </a:r>
            <a:r>
              <a:rPr lang="sv-SE" b="0" dirty="0" smtClean="0"/>
              <a:t>.</a:t>
            </a:r>
            <a:endParaRPr lang="sv-SE" b="0" dirty="0"/>
          </a:p>
        </p:txBody>
      </p:sp>
      <p:pic>
        <p:nvPicPr>
          <p:cNvPr id="6" name="Picture 2" descr="Socialstyrelsens logotyp utgörs av två bokstäver s som är vända mot varandra och bokstaven o i mitten. Under står texten Socialstyrelsen." title="Socialstyrelsens logoty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06802" y="3354316"/>
            <a:ext cx="844198" cy="474862"/>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descr="Livsmedelsverkets logotyp utgörs av en rund orange symbol samt texten Livsmedelsverket. Symbolen ska symbolisera en brödkaka med en avbruten del för att avsmakas, testas och&#10;kontrolleras." title="Livsmedelsverkets logotyp"/>
          <p:cNvPicPr>
            <a:picLocks noChangeAspect="1"/>
          </p:cNvPicPr>
          <p:nvPr/>
        </p:nvPicPr>
        <p:blipFill rotWithShape="1">
          <a:blip r:embed="rId5" cstate="print">
            <a:extLst>
              <a:ext uri="{28A0092B-C50C-407E-A947-70E740481C1C}">
                <a14:useLocalDpi xmlns:a14="http://schemas.microsoft.com/office/drawing/2010/main" val="0"/>
              </a:ext>
            </a:extLst>
          </a:blip>
          <a:srcRect r="47232"/>
          <a:stretch/>
        </p:blipFill>
        <p:spPr>
          <a:xfrm>
            <a:off x="1463730" y="5042421"/>
            <a:ext cx="303941" cy="288000"/>
          </a:xfrm>
          <a:prstGeom prst="rect">
            <a:avLst/>
          </a:prstGeom>
        </p:spPr>
      </p:pic>
    </p:spTree>
    <p:extLst>
      <p:ext uri="{BB962C8B-B14F-4D97-AF65-F5344CB8AC3E}">
        <p14:creationId xmlns:p14="http://schemas.microsoft.com/office/powerpoint/2010/main" val="120031553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96902"/>
            <a:ext cx="10940388" cy="1263650"/>
          </a:xfrm>
        </p:spPr>
        <p:txBody>
          <a:bodyPr/>
          <a:lstStyle/>
          <a:p>
            <a:r>
              <a:rPr lang="sv-SE" dirty="0" smtClean="0"/>
              <a:t>Riktlinjer för säkra måltider</a:t>
            </a:r>
            <a:endParaRPr lang="sv-SE" dirty="0"/>
          </a:p>
        </p:txBody>
      </p:sp>
      <p:pic>
        <p:nvPicPr>
          <p:cNvPr id="9" name="Picture 2" descr="Måltidsmodellen med de sex kvalitetsområden som är viktiga för en hållbar måltid: god, trivsam, näringsriktig, säker, miljösmart och integrerad" title="Måltidsmodell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27743" y="2394731"/>
            <a:ext cx="4868101" cy="3830400"/>
          </a:xfrm>
          <a:prstGeom prst="rect">
            <a:avLst/>
          </a:prstGeom>
          <a:noFill/>
          <a:ln>
            <a:noFill/>
          </a:ln>
          <a:effectLst/>
        </p:spPr>
      </p:pic>
      <p:sp>
        <p:nvSpPr>
          <p:cNvPr id="7" name="textruta 6"/>
          <p:cNvSpPr txBox="1"/>
          <p:nvPr/>
        </p:nvSpPr>
        <p:spPr>
          <a:xfrm>
            <a:off x="492842" y="2024651"/>
            <a:ext cx="6113231" cy="4056787"/>
          </a:xfrm>
          <a:prstGeom prst="rect">
            <a:avLst/>
          </a:prstGeom>
          <a:solidFill>
            <a:srgbClr val="FFD765">
              <a:alpha val="77000"/>
            </a:srgbClr>
          </a:solidFill>
          <a:ln>
            <a:noFill/>
          </a:ln>
        </p:spPr>
        <p:style>
          <a:lnRef idx="0">
            <a:scrgbClr r="0" g="0" b="0"/>
          </a:lnRef>
          <a:fillRef idx="0">
            <a:scrgbClr r="0" g="0" b="0"/>
          </a:fillRef>
          <a:effectRef idx="0">
            <a:scrgbClr r="0" g="0" b="0"/>
          </a:effectRef>
          <a:fontRef idx="minor">
            <a:schemeClr val="lt1"/>
          </a:fontRef>
        </p:style>
        <p:txBody>
          <a:bodyPr wrap="square" lIns="215972" tIns="215972" rIns="215972" bIns="143981" rtlCol="0">
            <a:spAutoFit/>
          </a:bodyPr>
          <a:lstStyle/>
          <a:p>
            <a:pPr marL="342900" indent="-342900">
              <a:buFont typeface="Arial" panose="020B0604020202020204" pitchFamily="34" charset="0"/>
              <a:buChar char="•"/>
            </a:pPr>
            <a:r>
              <a:rPr lang="sv-SE" sz="2000" dirty="0">
                <a:solidFill>
                  <a:schemeClr val="tx2"/>
                </a:solidFill>
              </a:rPr>
              <a:t>All personal som hanterar livsmedel </a:t>
            </a:r>
            <a:r>
              <a:rPr lang="sv-SE" sz="2000" dirty="0" smtClean="0">
                <a:solidFill>
                  <a:schemeClr val="tx2"/>
                </a:solidFill>
              </a:rPr>
              <a:t>har relevant </a:t>
            </a:r>
            <a:r>
              <a:rPr lang="sv-SE" sz="2000" dirty="0">
                <a:solidFill>
                  <a:schemeClr val="tx2"/>
                </a:solidFill>
              </a:rPr>
              <a:t>kunskap om livsmedelssäkerhet.</a:t>
            </a:r>
          </a:p>
          <a:p>
            <a:pPr marL="342900" indent="-342900">
              <a:buFont typeface="Arial" panose="020B0604020202020204" pitchFamily="34" charset="0"/>
              <a:buChar char="•"/>
            </a:pPr>
            <a:r>
              <a:rPr lang="sv-SE" sz="2000" dirty="0" smtClean="0">
                <a:solidFill>
                  <a:schemeClr val="tx2"/>
                </a:solidFill>
              </a:rPr>
              <a:t>Det </a:t>
            </a:r>
            <a:r>
              <a:rPr lang="sv-SE" sz="2000" dirty="0">
                <a:solidFill>
                  <a:schemeClr val="tx2"/>
                </a:solidFill>
              </a:rPr>
              <a:t>finns rutiner som säkerställer att maten </a:t>
            </a:r>
            <a:r>
              <a:rPr lang="sv-SE" sz="2000" dirty="0" smtClean="0">
                <a:solidFill>
                  <a:schemeClr val="tx2"/>
                </a:solidFill>
              </a:rPr>
              <a:t>är säker </a:t>
            </a:r>
            <a:r>
              <a:rPr lang="sv-SE" sz="2000" dirty="0">
                <a:solidFill>
                  <a:schemeClr val="tx2"/>
                </a:solidFill>
              </a:rPr>
              <a:t>och att patienten serveras rätt mat.</a:t>
            </a:r>
          </a:p>
          <a:p>
            <a:pPr marL="342900" indent="-342900">
              <a:buFont typeface="Arial" panose="020B0604020202020204" pitchFamily="34" charset="0"/>
              <a:buChar char="•"/>
            </a:pPr>
            <a:r>
              <a:rPr lang="sv-SE" sz="2000" dirty="0" smtClean="0">
                <a:solidFill>
                  <a:schemeClr val="tx2"/>
                </a:solidFill>
              </a:rPr>
              <a:t>Patienter </a:t>
            </a:r>
            <a:r>
              <a:rPr lang="sv-SE" sz="2000" dirty="0">
                <a:solidFill>
                  <a:schemeClr val="tx2"/>
                </a:solidFill>
              </a:rPr>
              <a:t>ges möjlighet att tvätta </a:t>
            </a:r>
            <a:r>
              <a:rPr lang="sv-SE" sz="2000" dirty="0" smtClean="0">
                <a:solidFill>
                  <a:schemeClr val="tx2"/>
                </a:solidFill>
              </a:rPr>
              <a:t>händerna före måltiden.</a:t>
            </a:r>
          </a:p>
          <a:p>
            <a:pPr marL="342900" indent="-342900">
              <a:buFont typeface="Arial" panose="020B0604020202020204" pitchFamily="34" charset="0"/>
              <a:buChar char="•"/>
            </a:pPr>
            <a:r>
              <a:rPr lang="sv-SE" sz="2000" dirty="0" smtClean="0">
                <a:solidFill>
                  <a:schemeClr val="tx2"/>
                </a:solidFill>
              </a:rPr>
              <a:t>Kall </a:t>
            </a:r>
            <a:r>
              <a:rPr lang="sv-SE" sz="2000" dirty="0">
                <a:solidFill>
                  <a:schemeClr val="tx2"/>
                </a:solidFill>
              </a:rPr>
              <a:t>mat förvaras kallt, högst +4 °C, och </a:t>
            </a:r>
            <a:r>
              <a:rPr lang="sv-SE" sz="2000" dirty="0" smtClean="0">
                <a:solidFill>
                  <a:schemeClr val="tx2"/>
                </a:solidFill>
              </a:rPr>
              <a:t>varm mat </a:t>
            </a:r>
            <a:r>
              <a:rPr lang="sv-SE" sz="2000" dirty="0">
                <a:solidFill>
                  <a:schemeClr val="tx2"/>
                </a:solidFill>
              </a:rPr>
              <a:t>förvaras tillräckligt varmt, minst +60 °C.</a:t>
            </a:r>
          </a:p>
          <a:p>
            <a:pPr marL="342900" indent="-342900">
              <a:buFont typeface="Arial" panose="020B0604020202020204" pitchFamily="34" charset="0"/>
              <a:buChar char="•"/>
            </a:pPr>
            <a:r>
              <a:rPr lang="sv-SE" sz="2000" dirty="0" smtClean="0">
                <a:solidFill>
                  <a:schemeClr val="tx2"/>
                </a:solidFill>
              </a:rPr>
              <a:t>Konsistensanpassad </a:t>
            </a:r>
            <a:r>
              <a:rPr lang="sv-SE" sz="2000" dirty="0">
                <a:solidFill>
                  <a:schemeClr val="tx2"/>
                </a:solidFill>
              </a:rPr>
              <a:t>mat hanteras med </a:t>
            </a:r>
            <a:r>
              <a:rPr lang="sv-SE" sz="2000" dirty="0" smtClean="0">
                <a:solidFill>
                  <a:schemeClr val="tx2"/>
                </a:solidFill>
              </a:rPr>
              <a:t>särskilt noggrann </a:t>
            </a:r>
            <a:r>
              <a:rPr lang="sv-SE" sz="2000" dirty="0">
                <a:solidFill>
                  <a:schemeClr val="tx2"/>
                </a:solidFill>
              </a:rPr>
              <a:t>hygien.</a:t>
            </a:r>
          </a:p>
          <a:p>
            <a:pPr marL="342900" indent="-342900">
              <a:buFont typeface="Arial" panose="020B0604020202020204" pitchFamily="34" charset="0"/>
              <a:buChar char="•"/>
            </a:pPr>
            <a:r>
              <a:rPr lang="sv-SE" sz="2000" dirty="0" smtClean="0">
                <a:solidFill>
                  <a:schemeClr val="tx2"/>
                </a:solidFill>
              </a:rPr>
              <a:t>Personal </a:t>
            </a:r>
            <a:r>
              <a:rPr lang="sv-SE" sz="2000" dirty="0">
                <a:solidFill>
                  <a:schemeClr val="tx2"/>
                </a:solidFill>
              </a:rPr>
              <a:t>som hanterar måltider kan ge </a:t>
            </a:r>
            <a:r>
              <a:rPr lang="sv-SE" sz="2000" dirty="0" smtClean="0">
                <a:solidFill>
                  <a:schemeClr val="tx2"/>
                </a:solidFill>
              </a:rPr>
              <a:t>information </a:t>
            </a:r>
            <a:r>
              <a:rPr lang="sv-SE" sz="2000" dirty="0">
                <a:solidFill>
                  <a:schemeClr val="tx2"/>
                </a:solidFill>
              </a:rPr>
              <a:t>om måltidernas innehåll.</a:t>
            </a:r>
            <a:endParaRPr lang="sv-SE" sz="2000" dirty="0">
              <a:solidFill>
                <a:schemeClr val="tx2"/>
              </a:solidFill>
              <a:latin typeface="Calibri"/>
            </a:endParaRPr>
          </a:p>
        </p:txBody>
      </p:sp>
      <p:cxnSp>
        <p:nvCxnSpPr>
          <p:cNvPr id="11" name="Rak pilkoppling 10" descr="Pil från pusselbiten Säker till text."/>
          <p:cNvCxnSpPr/>
          <p:nvPr/>
        </p:nvCxnSpPr>
        <p:spPr>
          <a:xfrm flipH="1" flipV="1">
            <a:off x="6643396" y="3573624"/>
            <a:ext cx="689826" cy="5901"/>
          </a:xfrm>
          <a:prstGeom prst="straightConnector1">
            <a:avLst/>
          </a:prstGeom>
          <a:ln w="76200">
            <a:solidFill>
              <a:srgbClr val="FFD76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327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243840"/>
            <a:ext cx="10940388" cy="1104520"/>
          </a:xfrm>
        </p:spPr>
        <p:txBody>
          <a:bodyPr/>
          <a:lstStyle/>
          <a:p>
            <a:r>
              <a:rPr lang="sv-SE" dirty="0" smtClean="0"/>
              <a:t>Riktlinjer för goda måltider</a:t>
            </a:r>
            <a:endParaRPr lang="sv-SE" dirty="0"/>
          </a:p>
        </p:txBody>
      </p:sp>
      <p:pic>
        <p:nvPicPr>
          <p:cNvPr id="9" name="Picture 2" descr="Måltidsmodellen med de sex kvalitetsområden som är viktiga för en hållbar måltid: god, trivsam, näringsriktig, säker, miljösmart och integrerad" title="Måltidsmodell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10266" y="2402334"/>
            <a:ext cx="4867793" cy="3830159"/>
          </a:xfrm>
          <a:prstGeom prst="rect">
            <a:avLst/>
          </a:prstGeom>
          <a:noFill/>
          <a:ln>
            <a:noFill/>
          </a:ln>
          <a:effectLst/>
        </p:spPr>
      </p:pic>
      <p:sp>
        <p:nvSpPr>
          <p:cNvPr id="7" name="textruta 6"/>
          <p:cNvSpPr txBox="1"/>
          <p:nvPr/>
        </p:nvSpPr>
        <p:spPr>
          <a:xfrm>
            <a:off x="423622" y="2003267"/>
            <a:ext cx="5471400" cy="3749010"/>
          </a:xfrm>
          <a:prstGeom prst="rect">
            <a:avLst/>
          </a:prstGeom>
          <a:solidFill>
            <a:srgbClr val="9982B0">
              <a:alpha val="57000"/>
            </a:srgbClr>
          </a:solidFill>
          <a:ln>
            <a:noFill/>
          </a:ln>
        </p:spPr>
        <p:style>
          <a:lnRef idx="0">
            <a:scrgbClr r="0" g="0" b="0"/>
          </a:lnRef>
          <a:fillRef idx="0">
            <a:scrgbClr r="0" g="0" b="0"/>
          </a:fillRef>
          <a:effectRef idx="0">
            <a:scrgbClr r="0" g="0" b="0"/>
          </a:effectRef>
          <a:fontRef idx="minor">
            <a:schemeClr val="lt1"/>
          </a:fontRef>
        </p:style>
        <p:txBody>
          <a:bodyPr wrap="square" lIns="215972" tIns="215972" rIns="215972" bIns="143981" rtlCol="0">
            <a:spAutoFit/>
          </a:bodyPr>
          <a:lstStyle/>
          <a:p>
            <a:pPr marL="285750" indent="-285750">
              <a:buFont typeface="Arial" panose="020B0604020202020204" pitchFamily="34" charset="0"/>
              <a:buChar char="•"/>
            </a:pPr>
            <a:r>
              <a:rPr lang="sv-SE" sz="2000" dirty="0">
                <a:solidFill>
                  <a:schemeClr val="tx2"/>
                </a:solidFill>
              </a:rPr>
              <a:t>Måltiderna utgår från individens vanor, önskemål och behov. </a:t>
            </a:r>
            <a:endParaRPr lang="sv-SE" sz="2000" dirty="0" smtClean="0">
              <a:solidFill>
                <a:schemeClr val="tx2"/>
              </a:solidFill>
            </a:endParaRPr>
          </a:p>
          <a:p>
            <a:pPr marL="285750" indent="-285750">
              <a:buFont typeface="Arial" panose="020B0604020202020204" pitchFamily="34" charset="0"/>
              <a:buChar char="•"/>
            </a:pPr>
            <a:r>
              <a:rPr lang="sv-SE" sz="2000" dirty="0" smtClean="0">
                <a:solidFill>
                  <a:schemeClr val="tx2"/>
                </a:solidFill>
              </a:rPr>
              <a:t>Måltiderna </a:t>
            </a:r>
            <a:r>
              <a:rPr lang="sv-SE" sz="2000" dirty="0">
                <a:solidFill>
                  <a:schemeClr val="tx2"/>
                </a:solidFill>
              </a:rPr>
              <a:t>lockar sinnena med färg, form, doft och smak. </a:t>
            </a:r>
            <a:endParaRPr lang="sv-SE" sz="2000" dirty="0" smtClean="0">
              <a:solidFill>
                <a:schemeClr val="tx2"/>
              </a:solidFill>
            </a:endParaRPr>
          </a:p>
          <a:p>
            <a:pPr marL="285750" indent="-285750">
              <a:buFont typeface="Arial" panose="020B0604020202020204" pitchFamily="34" charset="0"/>
              <a:buChar char="•"/>
            </a:pPr>
            <a:r>
              <a:rPr lang="sv-SE" sz="2000" dirty="0" smtClean="0">
                <a:solidFill>
                  <a:schemeClr val="tx2"/>
                </a:solidFill>
              </a:rPr>
              <a:t>Måltiderna </a:t>
            </a:r>
            <a:r>
              <a:rPr lang="sv-SE" sz="2000" dirty="0">
                <a:solidFill>
                  <a:schemeClr val="tx2"/>
                </a:solidFill>
              </a:rPr>
              <a:t>presenteras och serveras på ett tilltalande sätt. </a:t>
            </a:r>
            <a:endParaRPr lang="sv-SE" sz="2000" dirty="0" smtClean="0">
              <a:solidFill>
                <a:schemeClr val="tx2"/>
              </a:solidFill>
            </a:endParaRPr>
          </a:p>
          <a:p>
            <a:pPr marL="285750" indent="-285750">
              <a:buFont typeface="Arial" panose="020B0604020202020204" pitchFamily="34" charset="0"/>
              <a:buChar char="•"/>
            </a:pPr>
            <a:r>
              <a:rPr lang="sv-SE" sz="2000" dirty="0" smtClean="0">
                <a:solidFill>
                  <a:schemeClr val="tx2"/>
                </a:solidFill>
              </a:rPr>
              <a:t>Patienten </a:t>
            </a:r>
            <a:r>
              <a:rPr lang="sv-SE" sz="2000" dirty="0">
                <a:solidFill>
                  <a:schemeClr val="tx2"/>
                </a:solidFill>
              </a:rPr>
              <a:t>har möjlighet att välja bland ett utbud av rätter, smårätter, tillbehör och måltidsdrycker. </a:t>
            </a:r>
          </a:p>
          <a:p>
            <a:pPr marL="285750" indent="-285750">
              <a:buFont typeface="Arial" panose="020B0604020202020204" pitchFamily="34" charset="0"/>
              <a:buChar char="•"/>
            </a:pPr>
            <a:r>
              <a:rPr lang="sv-SE" sz="2000" dirty="0" smtClean="0">
                <a:solidFill>
                  <a:schemeClr val="tx2"/>
                </a:solidFill>
              </a:rPr>
              <a:t>Sjukhusköket </a:t>
            </a:r>
            <a:r>
              <a:rPr lang="sv-SE" sz="2000" dirty="0">
                <a:solidFill>
                  <a:schemeClr val="tx2"/>
                </a:solidFill>
              </a:rPr>
              <a:t>har kompetent och engagerad personal med utrymme för </a:t>
            </a:r>
            <a:r>
              <a:rPr lang="sv-SE" sz="2000" dirty="0" smtClean="0">
                <a:solidFill>
                  <a:schemeClr val="tx2"/>
                </a:solidFill>
              </a:rPr>
              <a:t>kreativitet.</a:t>
            </a:r>
            <a:endParaRPr lang="sv-SE" sz="2000" dirty="0">
              <a:solidFill>
                <a:schemeClr val="tx2"/>
              </a:solidFill>
              <a:latin typeface="Calibri"/>
            </a:endParaRPr>
          </a:p>
        </p:txBody>
      </p:sp>
      <p:cxnSp>
        <p:nvCxnSpPr>
          <p:cNvPr id="4" name="Vinklad koppling 3" descr="Pil från pusselbiten Goda till text."/>
          <p:cNvCxnSpPr/>
          <p:nvPr/>
        </p:nvCxnSpPr>
        <p:spPr>
          <a:xfrm rot="10800000" flipV="1">
            <a:off x="5921510" y="2525403"/>
            <a:ext cx="2765288" cy="352838"/>
          </a:xfrm>
          <a:prstGeom prst="bentConnector3">
            <a:avLst>
              <a:gd name="adj1" fmla="val 60442"/>
            </a:avLst>
          </a:prstGeom>
          <a:ln w="76200">
            <a:solidFill>
              <a:srgbClr val="9982B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5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Webbsidan som handlar om måltider i vård, skola och omsorg" title="Livsmedelsverkets webbplats"/>
          <p:cNvPicPr>
            <a:picLocks noGrp="1" noChangeAspect="1"/>
          </p:cNvPicPr>
          <p:nvPr>
            <p:ph sz="half" idx="2"/>
          </p:nvPr>
        </p:nvPicPr>
        <p:blipFill>
          <a:blip r:embed="rId3"/>
          <a:stretch>
            <a:fillRect/>
          </a:stretch>
        </p:blipFill>
        <p:spPr>
          <a:xfrm>
            <a:off x="6768013" y="199308"/>
            <a:ext cx="4968000" cy="3910456"/>
          </a:xfrm>
          <a:prstGeom prst="rect">
            <a:avLst/>
          </a:prstGeom>
          <a:ln>
            <a:noFill/>
          </a:ln>
          <a:effectLst>
            <a:softEdge rad="112500"/>
          </a:effectLst>
        </p:spPr>
      </p:pic>
      <p:sp>
        <p:nvSpPr>
          <p:cNvPr id="3" name="Platshållare för text 2"/>
          <p:cNvSpPr>
            <a:spLocks noGrp="1"/>
          </p:cNvSpPr>
          <p:nvPr>
            <p:ph type="body" idx="1"/>
          </p:nvPr>
        </p:nvSpPr>
        <p:spPr/>
        <p:txBody>
          <a:bodyPr/>
          <a:lstStyle/>
          <a:p>
            <a:r>
              <a:rPr lang="sv-SE" sz="3000" dirty="0"/>
              <a:t>Nationellt kompetenscentrum för måltider i vård, skola och omsorg</a:t>
            </a:r>
          </a:p>
          <a:p>
            <a:endParaRPr lang="sv-SE" dirty="0"/>
          </a:p>
          <a:p>
            <a:r>
              <a:rPr lang="sv-SE" sz="2800" dirty="0"/>
              <a:t>Webb: </a:t>
            </a:r>
            <a:r>
              <a:rPr lang="sv-SE" sz="2800" dirty="0">
                <a:hlinkClick r:id="rId4"/>
              </a:rPr>
              <a:t>livsmedelsverket.se/</a:t>
            </a:r>
            <a:r>
              <a:rPr lang="sv-SE" sz="2800" dirty="0" err="1">
                <a:hlinkClick r:id="rId4"/>
              </a:rPr>
              <a:t>maltider</a:t>
            </a:r>
            <a:endParaRPr lang="sv-SE" sz="2800" dirty="0"/>
          </a:p>
          <a:p>
            <a:r>
              <a:rPr lang="sv-SE" sz="2800" dirty="0"/>
              <a:t>Blogg: </a:t>
            </a:r>
            <a:r>
              <a:rPr lang="sv-SE" altLang="sv-SE" sz="2800" dirty="0" smtClean="0">
                <a:cs typeface="Arial" pitchFamily="34" charset="0"/>
                <a:hlinkClick r:id="rId5"/>
              </a:rPr>
              <a:t>maltidsbloggen.se</a:t>
            </a:r>
            <a:endParaRPr lang="sv-SE" altLang="sv-SE" sz="2800" dirty="0" smtClean="0">
              <a:cs typeface="Arial" pitchFamily="34" charset="0"/>
            </a:endParaRPr>
          </a:p>
        </p:txBody>
      </p:sp>
      <p:sp>
        <p:nvSpPr>
          <p:cNvPr id="4" name="Rubrik 3"/>
          <p:cNvSpPr>
            <a:spLocks noGrp="1"/>
          </p:cNvSpPr>
          <p:nvPr>
            <p:ph type="title"/>
          </p:nvPr>
        </p:nvSpPr>
        <p:spPr>
          <a:xfrm>
            <a:off x="623888" y="87884"/>
            <a:ext cx="10944225" cy="1260475"/>
          </a:xfrm>
        </p:spPr>
        <p:txBody>
          <a:bodyPr/>
          <a:lstStyle/>
          <a:p>
            <a:r>
              <a:rPr lang="sv-SE" dirty="0" smtClean="0"/>
              <a:t>Kontakt</a:t>
            </a:r>
            <a:endParaRPr lang="sv-SE" dirty="0"/>
          </a:p>
        </p:txBody>
      </p:sp>
      <p:pic>
        <p:nvPicPr>
          <p:cNvPr id="7" name="Bildobjekt 6" descr="Måltidsbloggen" title="Måltidsbloggen"/>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02013" y="4101325"/>
            <a:ext cx="4392000" cy="2437923"/>
          </a:xfrm>
          <a:prstGeom prst="rect">
            <a:avLst/>
          </a:prstGeom>
          <a:ln w="3175">
            <a:solidFill>
              <a:schemeClr val="bg1">
                <a:lumMod val="8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642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293720"/>
            <a:ext cx="10940388" cy="1046885"/>
          </a:xfrm>
        </p:spPr>
        <p:txBody>
          <a:bodyPr>
            <a:normAutofit/>
          </a:bodyPr>
          <a:lstStyle/>
          <a:p>
            <a:r>
              <a:rPr lang="sv-SE" dirty="0" smtClean="0"/>
              <a:t>Riktlinjer för </a:t>
            </a:r>
            <a:r>
              <a:rPr lang="sv-SE" dirty="0"/>
              <a:t>offentliga måltider</a:t>
            </a:r>
          </a:p>
        </p:txBody>
      </p:sp>
      <p:sp>
        <p:nvSpPr>
          <p:cNvPr id="8" name="textruta 7"/>
          <p:cNvSpPr txBox="1"/>
          <p:nvPr/>
        </p:nvSpPr>
        <p:spPr>
          <a:xfrm>
            <a:off x="250220" y="5423910"/>
            <a:ext cx="2338057" cy="477666"/>
          </a:xfrm>
          <a:prstGeom prst="rect">
            <a:avLst/>
          </a:prstGeom>
          <a:noFill/>
        </p:spPr>
        <p:txBody>
          <a:bodyPr wrap="square" lIns="107287" tIns="53643" rIns="107287" bIns="53643" rtlCol="0">
            <a:spAutoFit/>
          </a:bodyPr>
          <a:lstStyle/>
          <a:p>
            <a:pPr algn="ctr">
              <a:defRPr/>
            </a:pPr>
            <a:r>
              <a:rPr lang="sv-SE" sz="2400" dirty="0">
                <a:solidFill>
                  <a:prstClr val="black"/>
                </a:solidFill>
                <a:latin typeface="Calibri"/>
              </a:rPr>
              <a:t>2016</a:t>
            </a:r>
          </a:p>
        </p:txBody>
      </p:sp>
      <p:sp>
        <p:nvSpPr>
          <p:cNvPr id="9" name="textruta 8"/>
          <p:cNvSpPr txBox="1"/>
          <p:nvPr/>
        </p:nvSpPr>
        <p:spPr>
          <a:xfrm>
            <a:off x="3349198" y="5418604"/>
            <a:ext cx="2338058" cy="477666"/>
          </a:xfrm>
          <a:prstGeom prst="rect">
            <a:avLst/>
          </a:prstGeom>
          <a:noFill/>
        </p:spPr>
        <p:txBody>
          <a:bodyPr wrap="square" lIns="107287" tIns="53643" rIns="107287" bIns="53643" rtlCol="0">
            <a:spAutoFit/>
          </a:bodyPr>
          <a:lstStyle/>
          <a:p>
            <a:pPr algn="ctr">
              <a:defRPr/>
            </a:pPr>
            <a:r>
              <a:rPr lang="sv-SE" sz="2400" dirty="0">
                <a:solidFill>
                  <a:prstClr val="black"/>
                </a:solidFill>
                <a:latin typeface="Calibri"/>
              </a:rPr>
              <a:t>2018</a:t>
            </a:r>
          </a:p>
        </p:txBody>
      </p:sp>
      <p:sp>
        <p:nvSpPr>
          <p:cNvPr id="10" name="textruta 9"/>
          <p:cNvSpPr txBox="1"/>
          <p:nvPr/>
        </p:nvSpPr>
        <p:spPr>
          <a:xfrm>
            <a:off x="6224688" y="5418604"/>
            <a:ext cx="2309634" cy="477666"/>
          </a:xfrm>
          <a:prstGeom prst="rect">
            <a:avLst/>
          </a:prstGeom>
          <a:noFill/>
        </p:spPr>
        <p:txBody>
          <a:bodyPr wrap="square" lIns="107287" tIns="53643" rIns="107287" bIns="53643" rtlCol="0">
            <a:spAutoFit/>
          </a:bodyPr>
          <a:lstStyle/>
          <a:p>
            <a:pPr algn="ctr">
              <a:defRPr/>
            </a:pPr>
            <a:r>
              <a:rPr lang="sv-SE" sz="2400" dirty="0">
                <a:solidFill>
                  <a:prstClr val="black"/>
                </a:solidFill>
                <a:latin typeface="Calibri"/>
              </a:rPr>
              <a:t>2018</a:t>
            </a:r>
          </a:p>
        </p:txBody>
      </p:sp>
      <p:sp>
        <p:nvSpPr>
          <p:cNvPr id="16" name="textruta 15"/>
          <p:cNvSpPr txBox="1"/>
          <p:nvPr/>
        </p:nvSpPr>
        <p:spPr>
          <a:xfrm>
            <a:off x="9071754" y="5446690"/>
            <a:ext cx="2309634" cy="477666"/>
          </a:xfrm>
          <a:prstGeom prst="rect">
            <a:avLst/>
          </a:prstGeom>
          <a:noFill/>
        </p:spPr>
        <p:txBody>
          <a:bodyPr wrap="square" lIns="107287" tIns="53643" rIns="107287" bIns="53643" rtlCol="0">
            <a:spAutoFit/>
          </a:bodyPr>
          <a:lstStyle/>
          <a:p>
            <a:pPr algn="ctr">
              <a:defRPr/>
            </a:pPr>
            <a:r>
              <a:rPr lang="sv-SE" sz="2400" dirty="0" smtClean="0">
                <a:solidFill>
                  <a:prstClr val="black"/>
                </a:solidFill>
                <a:latin typeface="Calibri"/>
              </a:rPr>
              <a:t>2020</a:t>
            </a:r>
            <a:endParaRPr lang="sv-SE" sz="2400" dirty="0">
              <a:solidFill>
                <a:prstClr val="black"/>
              </a:solidFill>
              <a:latin typeface="Calibri"/>
            </a:endParaRPr>
          </a:p>
        </p:txBody>
      </p:sp>
      <p:pic>
        <p:nvPicPr>
          <p:cNvPr id="14" name="Bildobjekt 13" descr="Broschyren Nationella riktlinjer för måltider på sjukhus" title="Nationella riktlinjer för måltider på sjukhus"/>
          <p:cNvPicPr>
            <a:picLocks noChangeAspect="1"/>
          </p:cNvPicPr>
          <p:nvPr/>
        </p:nvPicPr>
        <p:blipFill>
          <a:blip r:embed="rId3"/>
          <a:stretch>
            <a:fillRect/>
          </a:stretch>
        </p:blipFill>
        <p:spPr>
          <a:xfrm>
            <a:off x="9257742" y="1952568"/>
            <a:ext cx="2305217" cy="3258000"/>
          </a:xfrm>
          <a:prstGeom prst="rect">
            <a:avLst/>
          </a:prstGeom>
          <a:ln>
            <a:noFill/>
          </a:ln>
          <a:effectLst>
            <a:outerShdw blurRad="292100" dist="139700" dir="2700000" algn="tl" rotWithShape="0">
              <a:srgbClr val="333333">
                <a:alpha val="65000"/>
              </a:srgbClr>
            </a:outerShdw>
          </a:effectLst>
        </p:spPr>
      </p:pic>
      <p:pic>
        <p:nvPicPr>
          <p:cNvPr id="2" name="Bildobjekt 1" descr="Broschyren Nationella riktlinjer för måltider i äldreomsorgen" title="Nationella riktlinjer för måltider i äldreomsor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4570" y="1952568"/>
            <a:ext cx="2304203" cy="3258000"/>
          </a:xfrm>
          <a:prstGeom prst="rect">
            <a:avLst/>
          </a:prstGeom>
          <a:ln>
            <a:noFill/>
          </a:ln>
          <a:effectLst>
            <a:outerShdw blurRad="292100" dist="139700" dir="2700000" algn="tl" rotWithShape="0">
              <a:srgbClr val="333333">
                <a:alpha val="65000"/>
              </a:srgbClr>
            </a:outerShdw>
          </a:effectLst>
        </p:spPr>
      </p:pic>
      <p:pic>
        <p:nvPicPr>
          <p:cNvPr id="4" name="Bildobjekt 3" descr="Broschyren Nationella riktlinjer för måltider i förskolan" title="Nationella riktlinjer för måltider i förskol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26" y="1952568"/>
            <a:ext cx="2304203" cy="3258000"/>
          </a:xfrm>
          <a:prstGeom prst="rect">
            <a:avLst/>
          </a:prstGeom>
          <a:ln>
            <a:noFill/>
          </a:ln>
          <a:effectLst>
            <a:outerShdw blurRad="292100" dist="139700" dir="2700000" algn="tl" rotWithShape="0">
              <a:srgbClr val="333333">
                <a:alpha val="65000"/>
              </a:srgbClr>
            </a:outerShdw>
          </a:effectLst>
        </p:spPr>
      </p:pic>
      <p:pic>
        <p:nvPicPr>
          <p:cNvPr id="5" name="Bildobjekt 4" descr="Broschyren Nationella riktlinjer för måltider i skolan" title="Nationella riktlinjer för måltider i skol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1398" y="1952568"/>
            <a:ext cx="2304203" cy="32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6823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753830" y="2014087"/>
            <a:ext cx="4980543" cy="4220026"/>
          </a:xfrm>
        </p:spPr>
        <p:txBody>
          <a:bodyPr>
            <a:normAutofit/>
          </a:bodyPr>
          <a:lstStyle/>
          <a:p>
            <a:pPr marL="0" indent="0">
              <a:buNone/>
            </a:pPr>
            <a:endParaRPr lang="sv-SE" sz="3200" dirty="0" smtClean="0">
              <a:ln w="0"/>
            </a:endParaRPr>
          </a:p>
          <a:p>
            <a:pPr marL="0" indent="0">
              <a:buNone/>
            </a:pPr>
            <a:r>
              <a:rPr lang="sv-SE" sz="3200" dirty="0" smtClean="0">
                <a:ln w="0"/>
              </a:rPr>
              <a:t>Framgångsfaktorer:</a:t>
            </a:r>
          </a:p>
          <a:p>
            <a:r>
              <a:rPr lang="sv-SE" sz="2800" dirty="0" smtClean="0">
                <a:ln w="0"/>
              </a:rPr>
              <a:t>Aptitretande utbud av maträtter</a:t>
            </a:r>
          </a:p>
          <a:p>
            <a:r>
              <a:rPr lang="sv-SE" sz="2800" dirty="0" smtClean="0"/>
              <a:t>Delaktighet i beslut kring måltiden</a:t>
            </a:r>
          </a:p>
          <a:p>
            <a:r>
              <a:rPr lang="sv-SE" sz="2800" dirty="0" smtClean="0"/>
              <a:t>En trivsam måltidsmiljö</a:t>
            </a:r>
          </a:p>
          <a:p>
            <a:r>
              <a:rPr lang="sv-SE" sz="2800" dirty="0" smtClean="0">
                <a:ln w="0"/>
              </a:rPr>
              <a:t>”Värdskap” </a:t>
            </a:r>
            <a:endParaRPr lang="sv-SE" sz="3200" dirty="0" smtClean="0">
              <a:ln w="0"/>
            </a:endParaRPr>
          </a:p>
          <a:p>
            <a:endParaRPr lang="sv-SE" sz="2400" dirty="0" smtClean="0">
              <a:ln w="0"/>
            </a:endParaRPr>
          </a:p>
          <a:p>
            <a:endParaRPr lang="sv-SE" dirty="0"/>
          </a:p>
        </p:txBody>
      </p:sp>
      <p:pic>
        <p:nvPicPr>
          <p:cNvPr id="2" name="Bildobjekt 1" descr="En rapport som heter Betydelsen av måltidernas utformning och organisation på sjukhus." title="Rapport"/>
          <p:cNvPicPr>
            <a:picLocks noChangeAspect="1"/>
          </p:cNvPicPr>
          <p:nvPr/>
        </p:nvPicPr>
        <p:blipFill>
          <a:blip r:embed="rId3"/>
          <a:stretch>
            <a:fillRect/>
          </a:stretch>
        </p:blipFill>
        <p:spPr>
          <a:xfrm>
            <a:off x="5749365" y="463099"/>
            <a:ext cx="4368278" cy="6120000"/>
          </a:xfrm>
          <a:prstGeom prst="rect">
            <a:avLst/>
          </a:prstGeom>
          <a:ln>
            <a:noFill/>
          </a:ln>
          <a:effectLst>
            <a:outerShdw blurRad="292100" dist="139700" dir="2700000" algn="tl" rotWithShape="0">
              <a:srgbClr val="333333">
                <a:alpha val="65000"/>
              </a:srgbClr>
            </a:outerShdw>
          </a:effectLst>
        </p:spPr>
      </p:pic>
      <p:pic>
        <p:nvPicPr>
          <p:cNvPr id="5" name="Bildobjekt 4" descr="En rapport som heter Nationella riktlinjer för måltider på sjukhus - hanteringsrapport." title="Rapport"/>
          <p:cNvPicPr>
            <a:picLocks noChangeAspect="1"/>
          </p:cNvPicPr>
          <p:nvPr/>
        </p:nvPicPr>
        <p:blipFill>
          <a:blip r:embed="rId4"/>
          <a:stretch>
            <a:fillRect/>
          </a:stretch>
        </p:blipFill>
        <p:spPr>
          <a:xfrm>
            <a:off x="8440190" y="87542"/>
            <a:ext cx="4344415" cy="6120000"/>
          </a:xfrm>
          <a:prstGeom prst="rect">
            <a:avLst/>
          </a:prstGeom>
          <a:ln>
            <a:noFill/>
          </a:ln>
          <a:effectLst>
            <a:outerShdw blurRad="292100" dist="139700" dir="2700000" algn="tl" rotWithShape="0">
              <a:srgbClr val="333333">
                <a:alpha val="65000"/>
              </a:srgbClr>
            </a:outerShdw>
          </a:effectLst>
        </p:spPr>
      </p:pic>
      <p:sp>
        <p:nvSpPr>
          <p:cNvPr id="3" name="Rubrik 2"/>
          <p:cNvSpPr>
            <a:spLocks noGrp="1"/>
          </p:cNvSpPr>
          <p:nvPr>
            <p:ph type="title"/>
          </p:nvPr>
        </p:nvSpPr>
        <p:spPr>
          <a:xfrm>
            <a:off x="737205" y="605167"/>
            <a:ext cx="5863101" cy="1299192"/>
          </a:xfrm>
        </p:spPr>
        <p:txBody>
          <a:bodyPr>
            <a:normAutofit/>
          </a:bodyPr>
          <a:lstStyle/>
          <a:p>
            <a:r>
              <a:rPr lang="sv-SE" dirty="0" smtClean="0"/>
              <a:t>Internationella och </a:t>
            </a:r>
            <a:br>
              <a:rPr lang="sv-SE" dirty="0" smtClean="0"/>
            </a:br>
            <a:r>
              <a:rPr lang="sv-SE" dirty="0" smtClean="0"/>
              <a:t>nationella erfarenheter</a:t>
            </a:r>
            <a:endParaRPr lang="sv-SE" dirty="0"/>
          </a:p>
        </p:txBody>
      </p:sp>
    </p:spTree>
    <p:extLst>
      <p:ext uri="{BB962C8B-B14F-4D97-AF65-F5344CB8AC3E}">
        <p14:creationId xmlns:p14="http://schemas.microsoft.com/office/powerpoint/2010/main" val="266088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Spelar maten på sjukhus någon roll?</a:t>
            </a:r>
            <a:endParaRPr lang="sv-SE" dirty="0"/>
          </a:p>
        </p:txBody>
      </p:sp>
      <p:pic>
        <p:nvPicPr>
          <p:cNvPr id="7" name="Platshållare för bild 6" descr="Broschyren Nationella riktlinjer för måltider på sjukhus" title="Nationella riktlinjer för måltider på sjukhus"/>
          <p:cNvPicPr>
            <a:picLocks noGrp="1" noChangeAspect="1"/>
          </p:cNvPicPr>
          <p:nvPr>
            <p:ph type="pic" sz="quarter" idx="16"/>
          </p:nvPr>
        </p:nvPicPr>
        <p:blipFill rotWithShape="1">
          <a:blip r:embed="rId3"/>
          <a:srcRect l="-6140" r="-6140"/>
          <a:stretch/>
        </p:blipFill>
        <p:spPr>
          <a:xfrm>
            <a:off x="7018020" y="106684"/>
            <a:ext cx="5184000" cy="65253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62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idx="1"/>
          </p:nvPr>
        </p:nvSpPr>
        <p:spPr>
          <a:xfrm>
            <a:off x="624601" y="1828801"/>
            <a:ext cx="5607097" cy="4589253"/>
          </a:xfrm>
        </p:spPr>
        <p:txBody>
          <a:bodyPr>
            <a:normAutofit/>
          </a:bodyPr>
          <a:lstStyle/>
          <a:p>
            <a:endParaRPr lang="sv-SE" sz="2800" dirty="0"/>
          </a:p>
          <a:p>
            <a:pPr marL="342900" indent="-342900">
              <a:buFont typeface="Arial" panose="020B0604020202020204" pitchFamily="34" charset="0"/>
              <a:buChar char="•"/>
            </a:pPr>
            <a:r>
              <a:rPr lang="sv-SE" sz="2800" dirty="0" smtClean="0"/>
              <a:t>Undernäring hindrar tillfrisknande och bra behandlingsresultat</a:t>
            </a:r>
          </a:p>
          <a:p>
            <a:pPr marL="342900" indent="-342900">
              <a:buFont typeface="Arial" panose="020B0604020202020204" pitchFamily="34" charset="0"/>
              <a:buChar char="•"/>
            </a:pPr>
            <a:r>
              <a:rPr lang="sv-SE" sz="2800" dirty="0" smtClean="0"/>
              <a:t>Uppemot </a:t>
            </a:r>
            <a:r>
              <a:rPr lang="sv-SE" sz="2800" dirty="0"/>
              <a:t>hälften av alla patienter riskerar </a:t>
            </a:r>
            <a:r>
              <a:rPr lang="sv-SE" sz="2800" dirty="0" smtClean="0"/>
              <a:t>undernäring</a:t>
            </a:r>
          </a:p>
          <a:p>
            <a:pPr marL="342900" indent="-342900">
              <a:buFont typeface="Arial" panose="020B0604020202020204" pitchFamily="34" charset="0"/>
              <a:buChar char="•"/>
            </a:pPr>
            <a:r>
              <a:rPr lang="sv-SE" sz="2800" dirty="0" smtClean="0"/>
              <a:t>Ökat lidande och längre vårdtid</a:t>
            </a:r>
          </a:p>
          <a:p>
            <a:pPr marL="342900" indent="-342900">
              <a:buFont typeface="Arial" panose="020B0604020202020204" pitchFamily="34" charset="0"/>
              <a:buChar char="•"/>
            </a:pPr>
            <a:r>
              <a:rPr lang="sv-SE" sz="2800" dirty="0" smtClean="0"/>
              <a:t>Mer mat behöver ätas upp</a:t>
            </a:r>
            <a:endParaRPr lang="sv-SE" sz="2800" strike="sngStrike" dirty="0" smtClean="0"/>
          </a:p>
          <a:p>
            <a:pPr marL="342900" indent="-342900">
              <a:buFont typeface="Arial" panose="020B0604020202020204" pitchFamily="34" charset="0"/>
              <a:buChar char="•"/>
            </a:pPr>
            <a:endParaRPr lang="sv-SE" sz="2800" dirty="0"/>
          </a:p>
          <a:p>
            <a:pPr marL="342900" indent="-342900">
              <a:buFont typeface="Arial" panose="020B0604020202020204" pitchFamily="34" charset="0"/>
              <a:buChar char="•"/>
            </a:pPr>
            <a:endParaRPr lang="sv-SE" sz="2800" dirty="0"/>
          </a:p>
          <a:p>
            <a:endParaRPr lang="sv-SE" sz="2800" dirty="0"/>
          </a:p>
        </p:txBody>
      </p:sp>
      <p:sp>
        <p:nvSpPr>
          <p:cNvPr id="5" name="Rubrik 4"/>
          <p:cNvSpPr>
            <a:spLocks noGrp="1"/>
          </p:cNvSpPr>
          <p:nvPr>
            <p:ph type="title"/>
          </p:nvPr>
        </p:nvSpPr>
        <p:spPr>
          <a:xfrm>
            <a:off x="624602" y="441454"/>
            <a:ext cx="8493299" cy="1260475"/>
          </a:xfrm>
        </p:spPr>
        <p:txBody>
          <a:bodyPr anchor="ctr"/>
          <a:lstStyle/>
          <a:p>
            <a:r>
              <a:rPr lang="sv-SE" dirty="0" smtClean="0"/>
              <a:t>Undernäring – stort problem</a:t>
            </a:r>
            <a:endParaRPr lang="sv-SE" dirty="0"/>
          </a:p>
        </p:txBody>
      </p:sp>
      <p:pic>
        <p:nvPicPr>
          <p:cNvPr id="6" name="Bildobjekt 5" descr="En patient står bredvid ett kylskåp och håller ett fat med en smörgås." title="Patient tar mat ur kylskå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207" y="0"/>
            <a:ext cx="4572000" cy="6858000"/>
          </a:xfrm>
          <a:prstGeom prst="rect">
            <a:avLst/>
          </a:prstGeom>
        </p:spPr>
      </p:pic>
    </p:spTree>
    <p:extLst>
      <p:ext uri="{BB962C8B-B14F-4D97-AF65-F5344CB8AC3E}">
        <p14:creationId xmlns:p14="http://schemas.microsoft.com/office/powerpoint/2010/main" val="2413284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idx="22"/>
          </p:nvPr>
        </p:nvSpPr>
        <p:spPr/>
        <p:txBody>
          <a:bodyPr>
            <a:normAutofit/>
          </a:bodyPr>
          <a:lstStyle/>
          <a:p>
            <a:r>
              <a:rPr lang="sv-SE" dirty="0" smtClean="0">
                <a:solidFill>
                  <a:schemeClr val="tx1"/>
                </a:solidFill>
              </a:rPr>
              <a:t>Samtal </a:t>
            </a:r>
            <a:r>
              <a:rPr lang="sv-SE" dirty="0">
                <a:solidFill>
                  <a:schemeClr val="tx1"/>
                </a:solidFill>
              </a:rPr>
              <a:t>om mat kan </a:t>
            </a:r>
            <a:r>
              <a:rPr lang="sv-SE" dirty="0"/>
              <a:t>inspirera till hälsosamma matvanor </a:t>
            </a:r>
          </a:p>
          <a:p>
            <a:endParaRPr lang="sv-SE" dirty="0"/>
          </a:p>
          <a:p>
            <a:endParaRPr lang="sv-SE" dirty="0"/>
          </a:p>
        </p:txBody>
      </p:sp>
      <p:sp>
        <p:nvSpPr>
          <p:cNvPr id="4" name="Platshållare för text 3"/>
          <p:cNvSpPr>
            <a:spLocks noGrp="1"/>
          </p:cNvSpPr>
          <p:nvPr>
            <p:ph type="body" idx="21"/>
          </p:nvPr>
        </p:nvSpPr>
        <p:spPr/>
        <p:txBody>
          <a:bodyPr>
            <a:normAutofit lnSpcReduction="10000"/>
          </a:bodyPr>
          <a:lstStyle/>
          <a:p>
            <a:r>
              <a:rPr lang="sv-SE" dirty="0" smtClean="0"/>
              <a:t>Lätt </a:t>
            </a:r>
            <a:r>
              <a:rPr lang="sv-SE" dirty="0"/>
              <a:t>att göra rätt på hela sjukhuset – även i kafeteria och restaurang</a:t>
            </a:r>
          </a:p>
          <a:p>
            <a:endParaRPr lang="sv-SE" dirty="0"/>
          </a:p>
        </p:txBody>
      </p:sp>
      <p:sp>
        <p:nvSpPr>
          <p:cNvPr id="6" name="Underrubrik 5"/>
          <p:cNvSpPr>
            <a:spLocks noGrp="1"/>
          </p:cNvSpPr>
          <p:nvPr>
            <p:ph type="subTitle" idx="1"/>
          </p:nvPr>
        </p:nvSpPr>
        <p:spPr/>
        <p:txBody>
          <a:bodyPr>
            <a:normAutofit/>
          </a:bodyPr>
          <a:lstStyle/>
          <a:p>
            <a:r>
              <a:rPr lang="sv-SE" sz="1800" dirty="0" smtClean="0"/>
              <a:t>Sjukhusets </a:t>
            </a:r>
            <a:r>
              <a:rPr lang="sv-SE" sz="1800" dirty="0"/>
              <a:t>utbud har ett viktigt hälsofrämjande </a:t>
            </a:r>
            <a:r>
              <a:rPr lang="sv-SE" sz="1800" dirty="0" smtClean="0"/>
              <a:t>signalvärde</a:t>
            </a:r>
            <a:endParaRPr lang="sv-SE" sz="1800" dirty="0"/>
          </a:p>
          <a:p>
            <a:endParaRPr lang="sv-SE" sz="1900" dirty="0"/>
          </a:p>
          <a:p>
            <a:endParaRPr lang="sv-SE" dirty="0"/>
          </a:p>
        </p:txBody>
      </p:sp>
      <p:sp>
        <p:nvSpPr>
          <p:cNvPr id="8" name="Rubrik 7"/>
          <p:cNvSpPr>
            <a:spLocks noGrp="1"/>
          </p:cNvSpPr>
          <p:nvPr>
            <p:ph type="title"/>
          </p:nvPr>
        </p:nvSpPr>
        <p:spPr>
          <a:xfrm>
            <a:off x="623888" y="390152"/>
            <a:ext cx="10940388" cy="930507"/>
          </a:xfrm>
        </p:spPr>
        <p:txBody>
          <a:bodyPr/>
          <a:lstStyle/>
          <a:p>
            <a:r>
              <a:rPr lang="sv-SE" dirty="0"/>
              <a:t>Bra mat på hela </a:t>
            </a:r>
            <a:r>
              <a:rPr lang="sv-SE" dirty="0" smtClean="0"/>
              <a:t>sjukhuset – ansiktet utåt</a:t>
            </a:r>
            <a:endParaRPr lang="sv-SE" dirty="0"/>
          </a:p>
        </p:txBody>
      </p:sp>
      <p:pic>
        <p:nvPicPr>
          <p:cNvPr id="15" name="Platshållare för bild 9" descr="En salladsbuffé med olika slags bönor och ärtor och en skylt där det står ordet proteinrikt." title="Salladsbuffé"/>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23484" b="23484"/>
          <a:stretch>
            <a:fillRect/>
          </a:stretch>
        </p:blipFill>
        <p:spPr/>
      </p:pic>
      <p:pic>
        <p:nvPicPr>
          <p:cNvPr id="21" name="Platshållare för bild 20" descr="En ung man med en engångsmugg i handen står utomhus." title="Kaffepaus"/>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8096" r="8096"/>
          <a:stretch>
            <a:fillRect/>
          </a:stretch>
        </p:blipFill>
        <p:spPr/>
      </p:pic>
      <p:pic>
        <p:nvPicPr>
          <p:cNvPr id="22" name="Platshållare för bild 21" descr="Patient läser en meny, en måltidsvärd sitter bredvid och antecknar." title="En pateint och personal beställer mat"/>
          <p:cNvPicPr>
            <a:picLocks noGrp="1" noChangeAspect="1"/>
          </p:cNvPicPr>
          <p:nvPr>
            <p:ph type="pic" sz="quarter" idx="20"/>
          </p:nvPr>
        </p:nvPicPr>
        <p:blipFill rotWithShape="1">
          <a:blip r:embed="rId5" cstate="print">
            <a:extLst>
              <a:ext uri="{28A0092B-C50C-407E-A947-70E740481C1C}">
                <a14:useLocalDpi xmlns:a14="http://schemas.microsoft.com/office/drawing/2010/main" val="0"/>
              </a:ext>
            </a:extLst>
          </a:blip>
          <a:srcRect l="397" t="18180" r="-397" b="28766"/>
          <a:stretch/>
        </p:blipFill>
        <p:spPr/>
      </p:pic>
    </p:spTree>
    <p:extLst>
      <p:ext uri="{BB962C8B-B14F-4D97-AF65-F5344CB8AC3E}">
        <p14:creationId xmlns:p14="http://schemas.microsoft.com/office/powerpoint/2010/main" val="343390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Patient i sjukhussäng och personal vid dator bredvid sängen." title="Inskrivningssamtal på sjukhus"/>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3519" r="23519"/>
          <a:stretch>
            <a:fillRect/>
          </a:stretch>
        </p:blipFill>
        <p:spPr/>
      </p:pic>
      <p:sp>
        <p:nvSpPr>
          <p:cNvPr id="2" name="Platshållare för innehåll 1"/>
          <p:cNvSpPr>
            <a:spLocks noGrp="1"/>
          </p:cNvSpPr>
          <p:nvPr>
            <p:ph idx="1"/>
          </p:nvPr>
        </p:nvSpPr>
        <p:spPr>
          <a:xfrm>
            <a:off x="623888" y="1916113"/>
            <a:ext cx="5682644" cy="4318000"/>
          </a:xfrm>
        </p:spPr>
        <p:txBody>
          <a:bodyPr>
            <a:noAutofit/>
          </a:bodyPr>
          <a:lstStyle/>
          <a:p>
            <a:pPr>
              <a:lnSpc>
                <a:spcPct val="100000"/>
              </a:lnSpc>
            </a:pPr>
            <a:endParaRPr lang="sv-SE" sz="2800" dirty="0"/>
          </a:p>
          <a:p>
            <a:pPr>
              <a:lnSpc>
                <a:spcPct val="100000"/>
              </a:lnSpc>
            </a:pPr>
            <a:r>
              <a:rPr lang="sv-SE" sz="2800" dirty="0" smtClean="0"/>
              <a:t>Måltider </a:t>
            </a:r>
            <a:r>
              <a:rPr lang="sv-SE" sz="2800" dirty="0"/>
              <a:t>en del av personcentrerad vård</a:t>
            </a:r>
          </a:p>
          <a:p>
            <a:pPr>
              <a:lnSpc>
                <a:spcPct val="100000"/>
              </a:lnSpc>
            </a:pPr>
            <a:r>
              <a:rPr lang="sv-SE" sz="2800" dirty="0" smtClean="0"/>
              <a:t>Samverkan mellan sjukvård </a:t>
            </a:r>
            <a:br>
              <a:rPr lang="sv-SE" sz="2800" dirty="0" smtClean="0"/>
            </a:br>
            <a:r>
              <a:rPr lang="sv-SE" sz="2800" dirty="0" smtClean="0"/>
              <a:t>och måltidsverksamhet</a:t>
            </a:r>
            <a:endParaRPr lang="sv-SE" sz="2800" strike="sngStrike" dirty="0" smtClean="0">
              <a:solidFill>
                <a:srgbClr val="FF0000"/>
              </a:solidFill>
            </a:endParaRPr>
          </a:p>
          <a:p>
            <a:pPr marL="0" indent="0">
              <a:buNone/>
            </a:pPr>
            <a:endParaRPr lang="sv-SE" sz="1800" dirty="0"/>
          </a:p>
          <a:p>
            <a:endParaRPr lang="sv-SE" sz="2400" dirty="0"/>
          </a:p>
        </p:txBody>
      </p:sp>
      <p:sp>
        <p:nvSpPr>
          <p:cNvPr id="3" name="Rubrik 2"/>
          <p:cNvSpPr>
            <a:spLocks noGrp="1"/>
          </p:cNvSpPr>
          <p:nvPr>
            <p:ph type="title"/>
          </p:nvPr>
        </p:nvSpPr>
        <p:spPr>
          <a:xfrm>
            <a:off x="623888" y="385708"/>
            <a:ext cx="5822632" cy="947132"/>
          </a:xfrm>
        </p:spPr>
        <p:txBody>
          <a:bodyPr>
            <a:normAutofit/>
          </a:bodyPr>
          <a:lstStyle/>
          <a:p>
            <a:r>
              <a:rPr lang="sv-SE" dirty="0" smtClean="0"/>
              <a:t>Måltiden – en del av vården</a:t>
            </a:r>
            <a:endParaRPr lang="sv-SE" dirty="0"/>
          </a:p>
        </p:txBody>
      </p:sp>
    </p:spTree>
    <p:extLst>
      <p:ext uri="{BB962C8B-B14F-4D97-AF65-F5344CB8AC3E}">
        <p14:creationId xmlns:p14="http://schemas.microsoft.com/office/powerpoint/2010/main" val="394783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Måltidsmodellen med de sex kvalitetsområden som är viktiga för en hållbar måltid: god, trivsam, näringsriktig, säker, miljösmart och integrerad" title="Måltidsmodell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898" y="1575493"/>
            <a:ext cx="6224976" cy="4898040"/>
          </a:xfrm>
          <a:prstGeom prst="rect">
            <a:avLst/>
          </a:prstGeom>
        </p:spPr>
      </p:pic>
      <p:sp>
        <p:nvSpPr>
          <p:cNvPr id="11" name="Rubrik 10"/>
          <p:cNvSpPr>
            <a:spLocks noGrp="1"/>
          </p:cNvSpPr>
          <p:nvPr>
            <p:ph type="title"/>
          </p:nvPr>
        </p:nvSpPr>
        <p:spPr>
          <a:xfrm>
            <a:off x="623888" y="597879"/>
            <a:ext cx="10940388" cy="1263650"/>
          </a:xfrm>
        </p:spPr>
        <p:txBody>
          <a:bodyPr>
            <a:normAutofit/>
          </a:bodyPr>
          <a:lstStyle/>
          <a:p>
            <a:r>
              <a:rPr lang="sv-SE" dirty="0" smtClean="0"/>
              <a:t>Livsmedelsverkets Måltidsmodell</a:t>
            </a:r>
            <a:br>
              <a:rPr lang="sv-SE" dirty="0" smtClean="0"/>
            </a:br>
            <a:endParaRPr lang="sv-SE" dirty="0"/>
          </a:p>
        </p:txBody>
      </p:sp>
    </p:spTree>
    <p:extLst>
      <p:ext uri="{BB962C8B-B14F-4D97-AF65-F5344CB8AC3E}">
        <p14:creationId xmlns:p14="http://schemas.microsoft.com/office/powerpoint/2010/main" val="90501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23888" y="60267"/>
            <a:ext cx="10940388" cy="1263650"/>
          </a:xfrm>
        </p:spPr>
        <p:txBody>
          <a:bodyPr/>
          <a:lstStyle/>
          <a:p>
            <a:r>
              <a:rPr lang="sv-SE" dirty="0" smtClean="0"/>
              <a:t>Riktlinjer för integrerade måltider</a:t>
            </a:r>
            <a:endParaRPr lang="sv-SE" dirty="0"/>
          </a:p>
        </p:txBody>
      </p:sp>
      <p:pic>
        <p:nvPicPr>
          <p:cNvPr id="9" name="Picture 2" descr="Måltidsmodellen med de sex kvalitetsområden som är viktiga för en hållbar måltid: god, trivsam, näringsriktig, säker, miljösmart och integrerad" title="Måltidsmodell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4602" y="1917328"/>
            <a:ext cx="4867793" cy="3830159"/>
          </a:xfrm>
          <a:prstGeom prst="rect">
            <a:avLst/>
          </a:prstGeom>
          <a:noFill/>
          <a:ln>
            <a:noFill/>
          </a:ln>
          <a:effectLst/>
        </p:spPr>
      </p:pic>
      <p:sp>
        <p:nvSpPr>
          <p:cNvPr id="7" name="textruta 6"/>
          <p:cNvSpPr txBox="1"/>
          <p:nvPr/>
        </p:nvSpPr>
        <p:spPr>
          <a:xfrm>
            <a:off x="5840594" y="1760135"/>
            <a:ext cx="6212115" cy="4980117"/>
          </a:xfrm>
          <a:prstGeom prst="rect">
            <a:avLst/>
          </a:prstGeom>
          <a:solidFill>
            <a:srgbClr val="31B4F5">
              <a:alpha val="62000"/>
            </a:srgbClr>
          </a:solidFill>
          <a:ln>
            <a:noFill/>
          </a:ln>
        </p:spPr>
        <p:style>
          <a:lnRef idx="0">
            <a:scrgbClr r="0" g="0" b="0"/>
          </a:lnRef>
          <a:fillRef idx="0">
            <a:scrgbClr r="0" g="0" b="0"/>
          </a:fillRef>
          <a:effectRef idx="0">
            <a:scrgbClr r="0" g="0" b="0"/>
          </a:effectRef>
          <a:fontRef idx="minor">
            <a:schemeClr val="lt1"/>
          </a:fontRef>
        </p:style>
        <p:txBody>
          <a:bodyPr wrap="square" lIns="215972" tIns="215972" rIns="215972" bIns="143981" rtlCol="0">
            <a:spAutoFit/>
          </a:bodyPr>
          <a:lstStyle/>
          <a:p>
            <a:pPr marL="285750" indent="-285750">
              <a:buFont typeface="Arial" panose="020B0604020202020204" pitchFamily="34" charset="0"/>
              <a:buChar char="•"/>
            </a:pPr>
            <a:r>
              <a:rPr lang="sv-SE" sz="2000" dirty="0">
                <a:solidFill>
                  <a:schemeClr val="tx2"/>
                </a:solidFill>
              </a:rPr>
              <a:t>Maten och </a:t>
            </a:r>
            <a:r>
              <a:rPr lang="sv-SE" sz="2000" dirty="0" smtClean="0">
                <a:solidFill>
                  <a:schemeClr val="tx2"/>
                </a:solidFill>
              </a:rPr>
              <a:t>måltidernas roll i vården </a:t>
            </a:r>
            <a:r>
              <a:rPr lang="sv-SE" sz="2000" dirty="0">
                <a:solidFill>
                  <a:schemeClr val="tx2"/>
                </a:solidFill>
              </a:rPr>
              <a:t>finns tydligt beskrivna i sjukhusets styrdokument.</a:t>
            </a:r>
          </a:p>
          <a:p>
            <a:pPr marL="285750" indent="-285750">
              <a:buFont typeface="Arial" panose="020B0604020202020204" pitchFamily="34" charset="0"/>
              <a:buChar char="•"/>
            </a:pPr>
            <a:r>
              <a:rPr lang="sv-SE" sz="2000" dirty="0">
                <a:solidFill>
                  <a:schemeClr val="tx2"/>
                </a:solidFill>
              </a:rPr>
              <a:t>Hälso- och sjukvårdspersonal har i uppdrag att använda måltiderna som en del av vården och i det hälsofrämjande och förebyggande arbetet.</a:t>
            </a:r>
          </a:p>
          <a:p>
            <a:pPr marL="285750" indent="-285750">
              <a:buFont typeface="Arial" panose="020B0604020202020204" pitchFamily="34" charset="0"/>
              <a:buChar char="•"/>
            </a:pPr>
            <a:r>
              <a:rPr lang="sv-SE" sz="2000" dirty="0">
                <a:solidFill>
                  <a:schemeClr val="tx2"/>
                </a:solidFill>
              </a:rPr>
              <a:t>Tvärprofessionella team säkerställer ett sammanhållet nutritionsomhändertagande och tydlig ansvarsfördelning.</a:t>
            </a:r>
          </a:p>
          <a:p>
            <a:pPr marL="285750" indent="-285750">
              <a:buFont typeface="Arial" panose="020B0604020202020204" pitchFamily="34" charset="0"/>
              <a:buChar char="•"/>
            </a:pPr>
            <a:r>
              <a:rPr lang="sv-SE" sz="2000" dirty="0">
                <a:solidFill>
                  <a:schemeClr val="tx2"/>
                </a:solidFill>
              </a:rPr>
              <a:t>Patienterna bedöms vid inskrivning för att upptäcka risk för undernäring eller andra särskilda behov kring måltiderna.</a:t>
            </a:r>
          </a:p>
          <a:p>
            <a:pPr marL="285750" indent="-285750">
              <a:buFont typeface="Arial" panose="020B0604020202020204" pitchFamily="34" charset="0"/>
              <a:buChar char="•"/>
            </a:pPr>
            <a:r>
              <a:rPr lang="sv-SE" sz="2000" dirty="0">
                <a:solidFill>
                  <a:schemeClr val="tx2"/>
                </a:solidFill>
              </a:rPr>
              <a:t>Patienten har möjlighet att vara delaktig i planering och beslut kring måltiderna.</a:t>
            </a:r>
          </a:p>
          <a:p>
            <a:pPr marL="285750" indent="-285750">
              <a:buFont typeface="Arial" panose="020B0604020202020204" pitchFamily="34" charset="0"/>
              <a:buChar char="•"/>
            </a:pPr>
            <a:r>
              <a:rPr lang="sv-SE" sz="2000" dirty="0">
                <a:solidFill>
                  <a:schemeClr val="tx2"/>
                </a:solidFill>
              </a:rPr>
              <a:t>Det finns samverkansforum för utveckling och uppföljning av måltidernas kvalitet.</a:t>
            </a:r>
            <a:endParaRPr lang="sv-SE" sz="2400" dirty="0">
              <a:solidFill>
                <a:schemeClr val="tx2"/>
              </a:solidFill>
              <a:latin typeface="Calibri"/>
            </a:endParaRPr>
          </a:p>
        </p:txBody>
      </p:sp>
      <p:cxnSp>
        <p:nvCxnSpPr>
          <p:cNvPr id="11" name="Rak pilkoppling 10"/>
          <p:cNvCxnSpPr/>
          <p:nvPr/>
        </p:nvCxnSpPr>
        <p:spPr>
          <a:xfrm flipV="1">
            <a:off x="5129269" y="2958353"/>
            <a:ext cx="711325" cy="1300"/>
          </a:xfrm>
          <a:prstGeom prst="straightConnector1">
            <a:avLst/>
          </a:prstGeom>
          <a:ln w="76200">
            <a:solidFill>
              <a:srgbClr val="5499D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82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CCESSIBILITYFIXERID" val="a9061d9b-96a4-4523-bb92-3f49a91ba386"/>
</p:tagLst>
</file>

<file path=ppt/theme/theme1.xml><?xml version="1.0" encoding="utf-8"?>
<a:theme xmlns:a="http://schemas.openxmlformats.org/drawingml/2006/main" name="Livsmedelsverkets PPT">
  <a:themeElements>
    <a:clrScheme name="Livsmedelsverket PPT">
      <a:dk1>
        <a:srgbClr val="1B1B1B"/>
      </a:dk1>
      <a:lt1>
        <a:srgbClr val="FFFFFF"/>
      </a:lt1>
      <a:dk2>
        <a:srgbClr val="1B1B1B"/>
      </a:dk2>
      <a:lt2>
        <a:srgbClr val="FFFFFF"/>
      </a:lt2>
      <a:accent1>
        <a:srgbClr val="F56200"/>
      </a:accent1>
      <a:accent2>
        <a:srgbClr val="259490"/>
      </a:accent2>
      <a:accent3>
        <a:srgbClr val="707070"/>
      </a:accent3>
      <a:accent4>
        <a:srgbClr val="843E83"/>
      </a:accent4>
      <a:accent5>
        <a:srgbClr val="0072CA"/>
      </a:accent5>
      <a:accent6>
        <a:srgbClr val="4AA02F"/>
      </a:accent6>
      <a:hlink>
        <a:srgbClr val="F56200"/>
      </a:hlink>
      <a:folHlink>
        <a:srgbClr val="259490"/>
      </a:folHlink>
    </a:clrScheme>
    <a:fontScheme name="Livsmedelsverket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smedelsverkets PPT-mall 16-9.potx" id="{CEE147D5-AA5B-49B8-8E80-07A5016DA876}" vid="{3C623D0F-8D04-470C-9C04-284A6668973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Skärm_16_9_mall Livsmedelsverket</Template>
  <TotalTime>1742</TotalTime>
  <Words>2862</Words>
  <Application>Microsoft Office PowerPoint</Application>
  <PresentationFormat>Bredbild</PresentationFormat>
  <Paragraphs>211</Paragraphs>
  <Slides>17</Slides>
  <Notes>17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Calibri Light</vt:lpstr>
      <vt:lpstr>Europa-Regular</vt:lpstr>
      <vt:lpstr>Livsmedelsverkets PPT</vt:lpstr>
      <vt:lpstr>Nationella riktlinjer för måltider på sjukhus</vt:lpstr>
      <vt:lpstr>Riktlinjer för offentliga måltider</vt:lpstr>
      <vt:lpstr>Internationella och  nationella erfarenheter</vt:lpstr>
      <vt:lpstr>Spelar maten på sjukhus någon roll?</vt:lpstr>
      <vt:lpstr>Undernäring – stort problem</vt:lpstr>
      <vt:lpstr>Bra mat på hela sjukhuset – ansiktet utåt</vt:lpstr>
      <vt:lpstr>Måltiden – en del av vården</vt:lpstr>
      <vt:lpstr>Livsmedelsverkets Måltidsmodell </vt:lpstr>
      <vt:lpstr>Riktlinjer för integrerade måltider</vt:lpstr>
      <vt:lpstr>Riktlinjer för trivsamma måltider</vt:lpstr>
      <vt:lpstr>Riktlinjer för miljösmarta måltider</vt:lpstr>
      <vt:lpstr>Riktlinjer för näringsriktiga måltider</vt:lpstr>
      <vt:lpstr>Individanpassade måltider i praktiken</vt:lpstr>
      <vt:lpstr>Måltider som bas för alla</vt:lpstr>
      <vt:lpstr>Riktlinjer för säkra måltider</vt:lpstr>
      <vt:lpstr>Riktlinjer för goda måltider</vt:lpstr>
      <vt:lpstr>Kontakt</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riktlinjer för måltider på sjukhus</dc:title>
  <dc:creator>Livsmedelsverket</dc:creator>
  <cp:lastModifiedBy>Sanner Färnstrand Jorun SUS_KO</cp:lastModifiedBy>
  <cp:revision>173</cp:revision>
  <dcterms:created xsi:type="dcterms:W3CDTF">2020-12-17T14:07:51Z</dcterms:created>
  <dcterms:modified xsi:type="dcterms:W3CDTF">2021-03-18T12:46:21Z</dcterms:modified>
</cp:coreProperties>
</file>