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3" r:id="rId2"/>
    <p:sldId id="272" r:id="rId3"/>
    <p:sldId id="284" r:id="rId4"/>
    <p:sldId id="265" r:id="rId5"/>
    <p:sldId id="270" r:id="rId6"/>
    <p:sldId id="285" r:id="rId7"/>
    <p:sldId id="261" r:id="rId8"/>
    <p:sldId id="275" r:id="rId9"/>
    <p:sldId id="278" r:id="rId10"/>
    <p:sldId id="288" r:id="rId11"/>
    <p:sldId id="287" r:id="rId12"/>
    <p:sldId id="289" r:id="rId13"/>
  </p:sldIdLst>
  <p:sldSz cx="9906000" cy="6858000" type="A4"/>
  <p:notesSz cx="6789738"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lin Pernilla OK_KLG" initials="SPO" lastIdx="7" clrIdx="0">
    <p:extLst>
      <p:ext uri="{19B8F6BF-5375-455C-9EA6-DF929625EA0E}">
        <p15:presenceInfo xmlns:p15="http://schemas.microsoft.com/office/powerpoint/2012/main" userId="Selin Pernilla OK_KLG" providerId="None"/>
      </p:ext>
    </p:extLst>
  </p:cmAuthor>
  <p:cmAuthor id="2" name="Bäcklund Stålenheim Katarina LK_STUP" initials="BSKL" lastIdx="9" clrIdx="1">
    <p:extLst>
      <p:ext uri="{19B8F6BF-5375-455C-9EA6-DF929625EA0E}">
        <p15:presenceInfo xmlns:p15="http://schemas.microsoft.com/office/powerpoint/2012/main" userId="S-1-5-21-2133076291-380518978-720635935-60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EA9114"/>
    <a:srgbClr val="C83900"/>
    <a:srgbClr val="E89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41" autoAdjust="0"/>
  </p:normalViewPr>
  <p:slideViewPr>
    <p:cSldViewPr showGuides="1">
      <p:cViewPr varScale="1">
        <p:scale>
          <a:sx n="53" d="100"/>
          <a:sy n="53" d="100"/>
        </p:scale>
        <p:origin x="868" y="40"/>
      </p:cViewPr>
      <p:guideLst>
        <p:guide orient="horz" pos="2160"/>
        <p:guide pos="3120"/>
      </p:guideLst>
    </p:cSldViewPr>
  </p:slideViewPr>
  <p:notesTextViewPr>
    <p:cViewPr>
      <p:scale>
        <a:sx n="200" d="100"/>
        <a:sy n="2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1638" cy="4968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46513" y="0"/>
            <a:ext cx="2941637" cy="496888"/>
          </a:xfrm>
          <a:prstGeom prst="rect">
            <a:avLst/>
          </a:prstGeom>
        </p:spPr>
        <p:txBody>
          <a:bodyPr vert="horz" lIns="91440" tIns="45720" rIns="91440" bIns="45720" rtlCol="0"/>
          <a:lstStyle>
            <a:lvl1pPr algn="r">
              <a:defRPr sz="1200"/>
            </a:lvl1pPr>
          </a:lstStyle>
          <a:p>
            <a:fld id="{19200D15-46FA-44E0-94F7-62D8B205C9D7}" type="datetimeFigureOut">
              <a:rPr lang="en-GB" smtClean="0"/>
              <a:t>16/02/2022</a:t>
            </a:fld>
            <a:endParaRPr lang="en-GB"/>
          </a:p>
        </p:txBody>
      </p:sp>
      <p:sp>
        <p:nvSpPr>
          <p:cNvPr id="4" name="Platshållare för bildobjekt 3"/>
          <p:cNvSpPr>
            <a:spLocks noGrp="1" noRot="1" noChangeAspect="1"/>
          </p:cNvSpPr>
          <p:nvPr>
            <p:ph type="sldImg" idx="2"/>
          </p:nvPr>
        </p:nvSpPr>
        <p:spPr>
          <a:xfrm>
            <a:off x="706438" y="744538"/>
            <a:ext cx="5376862"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450" y="4716463"/>
            <a:ext cx="5430838" cy="4468812"/>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6" name="Platshållare för sidfot 5"/>
          <p:cNvSpPr>
            <a:spLocks noGrp="1"/>
          </p:cNvSpPr>
          <p:nvPr>
            <p:ph type="ftr" sz="quarter" idx="4"/>
          </p:nvPr>
        </p:nvSpPr>
        <p:spPr>
          <a:xfrm>
            <a:off x="0" y="9431338"/>
            <a:ext cx="2941638" cy="4968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46513" y="9431338"/>
            <a:ext cx="2941637" cy="496887"/>
          </a:xfrm>
          <a:prstGeom prst="rect">
            <a:avLst/>
          </a:prstGeom>
        </p:spPr>
        <p:txBody>
          <a:bodyPr vert="horz" lIns="91440" tIns="45720" rIns="91440" bIns="45720" rtlCol="0" anchor="b"/>
          <a:lstStyle>
            <a:lvl1pPr algn="r">
              <a:defRPr sz="1200"/>
            </a:lvl1pPr>
          </a:lstStyle>
          <a:p>
            <a:fld id="{8AC18B4A-6682-41DB-B9BE-1427DF5BC074}" type="slidenum">
              <a:rPr lang="en-GB" smtClean="0"/>
              <a:t>‹#›</a:t>
            </a:fld>
            <a:endParaRPr lang="en-GB"/>
          </a:p>
        </p:txBody>
      </p:sp>
    </p:spTree>
    <p:extLst>
      <p:ext uri="{BB962C8B-B14F-4D97-AF65-F5344CB8AC3E}">
        <p14:creationId xmlns:p14="http://schemas.microsoft.com/office/powerpoint/2010/main" val="3310810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smtClean="0">
                <a:solidFill>
                  <a:schemeClr val="tx1"/>
                </a:solidFill>
                <a:latin typeface="+mn-lt"/>
                <a:ea typeface="+mn-ea"/>
                <a:cs typeface="+mn-cs"/>
              </a:rPr>
              <a:t>Den nationella kontrollplanen för livsmedelskedjan </a:t>
            </a:r>
            <a:r>
              <a:rPr lang="sv-SE" dirty="0" smtClean="0"/>
              <a:t>riktar sig till chefer och ledare på myndigheter i livsmedelskedjan med ansvar för att planera, genomföra och följa upp kontroll. För dig som företagare och/eller</a:t>
            </a:r>
            <a:r>
              <a:rPr lang="sv-SE" baseline="0" dirty="0" smtClean="0"/>
              <a:t> konsument </a:t>
            </a:r>
            <a:r>
              <a:rPr lang="sv-SE" dirty="0" smtClean="0"/>
              <a:t>ger den inblick i myndigheternas arbete</a:t>
            </a:r>
            <a:r>
              <a:rPr lang="sv-SE" baseline="0" dirty="0" smtClean="0"/>
              <a:t> och prioriteringar.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smtClean="0">
                <a:solidFill>
                  <a:schemeClr val="tx1"/>
                </a:solidFill>
                <a:latin typeface="+mn-lt"/>
                <a:ea typeface="+mn-ea"/>
                <a:cs typeface="+mn-cs"/>
              </a:rPr>
              <a:t>Myndigheterna har flera olika roller: att ge råd, stöd och vägledning, att leda kontrollen och samordna kontrollen, att arbeta med kartläggning och övervakning, att göra riskvärderingar och nyttovärderingar, att utföra kontroll samt att arbeta med beredskap och hantering i kris samt att utfärda lagstiftning.</a:t>
            </a:r>
          </a:p>
          <a:p>
            <a:endParaRPr lang="sv-SE" sz="1200" b="0" i="0" u="none" strike="noStrike" kern="1200" baseline="0" dirty="0" smtClean="0">
              <a:solidFill>
                <a:schemeClr val="tx1"/>
              </a:solidFill>
              <a:latin typeface="+mn-lt"/>
              <a:ea typeface="+mn-ea"/>
              <a:cs typeface="+mn-cs"/>
            </a:endParaRPr>
          </a:p>
          <a:p>
            <a:r>
              <a:rPr lang="sv-SE" sz="1200" b="1" i="0" u="none" strike="noStrike" kern="1200" baseline="0" dirty="0" smtClean="0">
                <a:solidFill>
                  <a:schemeClr val="tx1"/>
                </a:solidFill>
                <a:latin typeface="+mn-lt"/>
                <a:ea typeface="+mn-ea"/>
                <a:cs typeface="+mn-cs"/>
              </a:rPr>
              <a:t>Den nationella kontrollplanen fokuserar på kontrollen.</a:t>
            </a:r>
            <a:r>
              <a:rPr lang="sv-SE" sz="1200" b="0" i="0" u="none" strike="noStrike" kern="1200" baseline="0" dirty="0" smtClean="0">
                <a:solidFill>
                  <a:schemeClr val="tx1"/>
                </a:solidFill>
                <a:latin typeface="+mn-lt"/>
                <a:ea typeface="+mn-ea"/>
                <a:cs typeface="+mn-cs"/>
              </a:rPr>
              <a:t> Den är ett strategiskt verktyg för att den offentliga kontrollen ska utföras på ett enhetligt och samlat sätt samt bidra till att uppnå gemensamma mål i livsmedelskedjan. </a:t>
            </a:r>
          </a:p>
          <a:p>
            <a:endParaRPr lang="sv-SE" sz="1200" b="0" i="0" u="none" strike="noStrike" kern="1200" baseline="0" dirty="0" smtClean="0">
              <a:solidFill>
                <a:schemeClr val="tx1"/>
              </a:solidFill>
              <a:latin typeface="+mn-lt"/>
              <a:ea typeface="+mn-ea"/>
              <a:cs typeface="+mn-cs"/>
            </a:endParaRPr>
          </a:p>
          <a:p>
            <a:r>
              <a:rPr lang="sv-SE" sz="1200" b="0" i="1" u="none" strike="noStrike" kern="1200" baseline="0" dirty="0" smtClean="0">
                <a:solidFill>
                  <a:schemeClr val="tx1"/>
                </a:solidFill>
                <a:latin typeface="+mn-lt"/>
                <a:ea typeface="+mn-ea"/>
                <a:cs typeface="+mn-cs"/>
              </a:rPr>
              <a:t>Här hittar du information om mål och prioriteringar och vad myndigheterna gemensamt fokuserar på under den aktuella tidsperioden.</a:t>
            </a:r>
          </a:p>
          <a:p>
            <a:endParaRPr lang="sv-SE"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smtClean="0">
                <a:solidFill>
                  <a:schemeClr val="tx1"/>
                </a:solidFill>
                <a:latin typeface="+mn-lt"/>
                <a:ea typeface="+mn-ea"/>
                <a:cs typeface="+mn-cs"/>
              </a:rPr>
              <a:t>Planen har tagits fram gemensamt av myndigheterna: Livsmedelsverket, </a:t>
            </a:r>
            <a:r>
              <a:rPr lang="sv-SE" sz="1200" dirty="0" smtClean="0">
                <a:cs typeface="Arial" pitchFamily="34" charset="0"/>
              </a:rPr>
              <a:t>Jordbruksverket</a:t>
            </a:r>
            <a:r>
              <a:rPr lang="sv-SE" sz="1200" baseline="0" dirty="0" smtClean="0">
                <a:cs typeface="Arial" pitchFamily="34" charset="0"/>
              </a:rPr>
              <a:t>, </a:t>
            </a:r>
            <a:r>
              <a:rPr lang="sv-SE" sz="1200" dirty="0" smtClean="0">
                <a:cs typeface="Arial" pitchFamily="34" charset="0"/>
              </a:rPr>
              <a:t>Statens Veterinärmedicinska Anstalt (SVA),</a:t>
            </a:r>
            <a:r>
              <a:rPr lang="sv-SE" sz="1200" baseline="0" dirty="0" smtClean="0">
                <a:cs typeface="Arial" pitchFamily="34" charset="0"/>
              </a:rPr>
              <a:t> Kemikalieinspektionen, </a:t>
            </a:r>
            <a:r>
              <a:rPr lang="sv-SE" sz="1200" dirty="0" smtClean="0">
                <a:cs typeface="Arial" pitchFamily="34" charset="0"/>
              </a:rPr>
              <a:t>Länsstyrelserna,</a:t>
            </a:r>
            <a:r>
              <a:rPr lang="sv-SE" sz="1200" baseline="0" dirty="0" smtClean="0">
                <a:cs typeface="Arial" pitchFamily="34" charset="0"/>
              </a:rPr>
              <a:t> </a:t>
            </a:r>
            <a:r>
              <a:rPr lang="sv-SE" sz="1200" dirty="0" smtClean="0">
                <a:cs typeface="Arial" pitchFamily="34" charset="0"/>
              </a:rPr>
              <a:t>Kommunerna genom Sveriges Kommuner och Regioner (SKR),</a:t>
            </a:r>
            <a:r>
              <a:rPr lang="sv-SE" sz="1200" baseline="0" dirty="0" smtClean="0">
                <a:cs typeface="Arial" pitchFamily="34" charset="0"/>
              </a:rPr>
              <a:t> </a:t>
            </a:r>
            <a:r>
              <a:rPr lang="sv-SE" sz="1200" dirty="0" smtClean="0">
                <a:cs typeface="Arial" pitchFamily="34" charset="0"/>
              </a:rPr>
              <a:t>Tullverket, Försvarsinspektören för hälsa och miljö,</a:t>
            </a:r>
            <a:r>
              <a:rPr lang="sv-SE" sz="1200" baseline="0" dirty="0" smtClean="0">
                <a:cs typeface="Arial" pitchFamily="34" charset="0"/>
              </a:rPr>
              <a:t> </a:t>
            </a:r>
            <a:r>
              <a:rPr lang="sv-SE" sz="1200" dirty="0" smtClean="0">
                <a:cs typeface="Arial" pitchFamily="34" charset="0"/>
              </a:rPr>
              <a:t>Swedac</a:t>
            </a:r>
            <a:r>
              <a:rPr lang="sv-SE" sz="1200" baseline="0" dirty="0" smtClean="0">
                <a:cs typeface="Arial" pitchFamily="34" charset="0"/>
              </a:rPr>
              <a:t> och </a:t>
            </a:r>
            <a:r>
              <a:rPr lang="sv-SE" sz="1200" dirty="0" smtClean="0">
                <a:cs typeface="Arial" pitchFamily="34" charset="0"/>
              </a:rPr>
              <a:t>Nationellt centrum för djurvälfärd vid Statens</a:t>
            </a:r>
            <a:r>
              <a:rPr lang="sv-SE" sz="1200" baseline="0" dirty="0" smtClean="0">
                <a:cs typeface="Arial" pitchFamily="34" charset="0"/>
              </a:rPr>
              <a:t> Lantbruksuniversitet (SLU)</a:t>
            </a:r>
            <a:r>
              <a:rPr lang="sv-SE" sz="1200" b="0" i="0" u="none" strike="noStrike" kern="1200" baseline="0" dirty="0" smtClean="0">
                <a:solidFill>
                  <a:schemeClr val="tx1"/>
                </a:solidFill>
                <a:latin typeface="+mn-lt"/>
                <a:ea typeface="+mn-ea"/>
                <a:cs typeface="+mn-cs"/>
              </a:rPr>
              <a:t>. </a:t>
            </a:r>
            <a:endParaRPr lang="sv-SE" dirty="0"/>
          </a:p>
        </p:txBody>
      </p:sp>
      <p:sp>
        <p:nvSpPr>
          <p:cNvPr id="4" name="Platshållare för bildnummer 3"/>
          <p:cNvSpPr>
            <a:spLocks noGrp="1"/>
          </p:cNvSpPr>
          <p:nvPr>
            <p:ph type="sldNum" sz="quarter" idx="10"/>
          </p:nvPr>
        </p:nvSpPr>
        <p:spPr/>
        <p:txBody>
          <a:bodyPr/>
          <a:lstStyle/>
          <a:p>
            <a:fld id="{8AC18B4A-6682-41DB-B9BE-1427DF5BC074}" type="slidenum">
              <a:rPr lang="en-GB" smtClean="0"/>
              <a:t>1</a:t>
            </a:fld>
            <a:endParaRPr lang="en-GB"/>
          </a:p>
        </p:txBody>
      </p:sp>
    </p:spTree>
    <p:extLst>
      <p:ext uri="{BB962C8B-B14F-4D97-AF65-F5344CB8AC3E}">
        <p14:creationId xmlns:p14="http://schemas.microsoft.com/office/powerpoint/2010/main" val="4051362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smtClean="0">
                <a:ln>
                  <a:noFill/>
                </a:ln>
                <a:solidFill>
                  <a:prstClr val="black"/>
                </a:solidFill>
                <a:effectLst/>
                <a:uLnTx/>
                <a:uFillTx/>
                <a:latin typeface="+mn-lt"/>
                <a:ea typeface="+mn-ea"/>
                <a:cs typeface="+mn-cs"/>
              </a:rPr>
              <a:t>Den nationella kontrollplanen..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är grunden för Sveriges verksamhetsplanering för </a:t>
            </a:r>
            <a:r>
              <a:rPr kumimoji="0" lang="sv-SE" sz="1200" b="0" i="0" u="none" strike="noStrike" kern="1200" cap="none" spc="0" normalizeH="0" baseline="0" noProof="0" dirty="0" smtClean="0">
                <a:ln>
                  <a:noFill/>
                </a:ln>
                <a:solidFill>
                  <a:prstClr val="black"/>
                </a:solidFill>
                <a:effectLst/>
                <a:uLnTx/>
                <a:uFillTx/>
                <a:latin typeface="+mn-lt"/>
                <a:ea typeface="+mn-ea"/>
                <a:cs typeface="Arial" pitchFamily="34" charset="0"/>
              </a:rPr>
              <a:t>kontrollen.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smtClean="0">
              <a:ln>
                <a:noFill/>
              </a:ln>
              <a:solidFill>
                <a:prstClr val="black"/>
              </a:solidFill>
              <a:effectLst/>
              <a:uLnTx/>
              <a:uFillTx/>
              <a:latin typeface="+mn-lt"/>
              <a:ea typeface="+mn-ea"/>
              <a:cs typeface="Arial" pitchFamily="34" charset="0"/>
            </a:endParaRPr>
          </a:p>
          <a:p>
            <a:pPr marL="0" marR="0" lvl="0" indent="0" algn="l" defTabSz="914400" rtl="0" eaLnBrk="1" fontAlgn="auto" latinLnBrk="0" hangingPunct="1">
              <a:lnSpc>
                <a:spcPct val="110000"/>
              </a:lnSpc>
              <a:spcBef>
                <a:spcPts val="1200"/>
              </a:spcBef>
              <a:spcAft>
                <a:spcPts val="0"/>
              </a:spcAft>
              <a:buClrTx/>
              <a:buSzTx/>
              <a:buFontTx/>
              <a:buNone/>
              <a:tabLst/>
              <a:defRPr/>
            </a:pPr>
            <a:r>
              <a:rPr kumimoji="0" lang="sv-SE" sz="1200" b="1" i="0" u="none" strike="noStrike" kern="1200" cap="none" spc="0" normalizeH="0" baseline="0" noProof="0" dirty="0" smtClean="0">
                <a:ln>
                  <a:noFill/>
                </a:ln>
                <a:solidFill>
                  <a:prstClr val="black"/>
                </a:solidFill>
                <a:effectLst/>
                <a:uLnTx/>
                <a:uFillTx/>
                <a:latin typeface="+mn-lt"/>
                <a:ea typeface="+mn-ea"/>
                <a:cs typeface="Arial" pitchFamily="34" charset="0"/>
              </a:rPr>
              <a:t>Årliga rapporten om kontrollen i livsmedelskedjan</a:t>
            </a:r>
          </a:p>
          <a:p>
            <a:pPr marL="0" marR="0" lvl="0" indent="0" algn="l" defTabSz="914400" rtl="0" eaLnBrk="1" fontAlgn="auto" latinLnBrk="0" hangingPunct="1">
              <a:lnSpc>
                <a:spcPct val="110000"/>
              </a:lnSpc>
              <a:spcBef>
                <a:spcPts val="120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Arial" pitchFamily="34" charset="0"/>
              </a:rPr>
              <a:t>är årsredovisningen av genomförda kontroller i Sverige under det gångna året. </a:t>
            </a:r>
          </a:p>
          <a:p>
            <a:pPr marL="0" marR="0" lvl="0" indent="0" algn="l" defTabSz="914400" rtl="0" eaLnBrk="1" fontAlgn="auto" latinLnBrk="0" hangingPunct="1">
              <a:lnSpc>
                <a:spcPct val="110000"/>
              </a:lnSpc>
              <a:spcBef>
                <a:spcPts val="1200"/>
              </a:spcBef>
              <a:spcAft>
                <a:spcPts val="0"/>
              </a:spcAft>
              <a:buClrTx/>
              <a:buSzTx/>
              <a:buFontTx/>
              <a:buNone/>
              <a:tabLst/>
              <a:defRPr/>
            </a:pPr>
            <a:endParaRPr kumimoji="0" lang="sv-SE" sz="1200" b="0" i="0" u="none" strike="noStrike" kern="1200" cap="none" spc="0" normalizeH="0" baseline="0" noProof="0" dirty="0" smtClean="0">
              <a:ln>
                <a:noFill/>
              </a:ln>
              <a:solidFill>
                <a:prstClr val="black"/>
              </a:solidFill>
              <a:effectLst/>
              <a:uLnTx/>
              <a:uFillTx/>
              <a:latin typeface="+mn-lt"/>
              <a:ea typeface="+mn-ea"/>
              <a:cs typeface="Arial" pitchFamily="34" charset="0"/>
            </a:endParaRPr>
          </a:p>
          <a:p>
            <a:pPr marL="0" marR="0" lvl="0" indent="0" algn="l" defTabSz="914400" rtl="0" eaLnBrk="1" fontAlgn="auto" latinLnBrk="0" hangingPunct="1">
              <a:lnSpc>
                <a:spcPct val="110000"/>
              </a:lnSpc>
              <a:spcBef>
                <a:spcPts val="120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Arial" pitchFamily="34" charset="0"/>
              </a:rPr>
              <a:t>I den årliga rapporten:</a:t>
            </a:r>
          </a:p>
          <a:p>
            <a:pPr marL="0" marR="0" lvl="0" indent="0" algn="l" defTabSz="914400" rtl="0" eaLnBrk="1" fontAlgn="auto" latinLnBrk="0" hangingPunct="1">
              <a:lnSpc>
                <a:spcPct val="110000"/>
              </a:lnSpc>
              <a:spcBef>
                <a:spcPts val="120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Arial" pitchFamily="34" charset="0"/>
              </a:rPr>
              <a:t>-      ges en generell bedömning av den offentliga kontrollen i livsmedelskedjan, </a:t>
            </a:r>
          </a:p>
          <a:p>
            <a:pPr marL="285750" marR="0" lvl="0" indent="-285750" algn="l" defTabSz="914400" rtl="0" eaLnBrk="1" fontAlgn="auto" latinLnBrk="0" hangingPunct="1">
              <a:lnSpc>
                <a:spcPct val="110000"/>
              </a:lnSpc>
              <a:spcBef>
                <a:spcPts val="1200"/>
              </a:spcBef>
              <a:spcAft>
                <a:spcPts val="0"/>
              </a:spcAft>
              <a:buClrTx/>
              <a:buSzTx/>
              <a:buFontTx/>
              <a:buChar char="-"/>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Arial" pitchFamily="34" charset="0"/>
              </a:rPr>
              <a:t>beskrivs och analyseras trender och resultaten av kontroller och revisioner som genomförts under det gånga året, </a:t>
            </a:r>
          </a:p>
          <a:p>
            <a:pPr marL="285750" marR="0" lvl="0" indent="-285750" algn="l" defTabSz="914400" rtl="0" eaLnBrk="1" fontAlgn="auto" latinLnBrk="0" hangingPunct="1">
              <a:lnSpc>
                <a:spcPct val="110000"/>
              </a:lnSpc>
              <a:spcBef>
                <a:spcPts val="1200"/>
              </a:spcBef>
              <a:spcAft>
                <a:spcPts val="0"/>
              </a:spcAft>
              <a:buClrTx/>
              <a:buSzTx/>
              <a:buFontTx/>
              <a:buChar char="-"/>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Arial" pitchFamily="34" charset="0"/>
              </a:rPr>
              <a:t>redogörs för antal och typ av avvikelser och bristande efterlevnad av lagstiftningen och vilka åtgärder myndigheterna vidtagit. </a:t>
            </a:r>
          </a:p>
          <a:p>
            <a:pPr marL="285750" marR="0" lvl="0" indent="-285750" algn="l" defTabSz="914400" rtl="0" eaLnBrk="1" fontAlgn="auto" latinLnBrk="0" hangingPunct="1">
              <a:lnSpc>
                <a:spcPct val="110000"/>
              </a:lnSpc>
              <a:spcBef>
                <a:spcPts val="1200"/>
              </a:spcBef>
              <a:spcAft>
                <a:spcPts val="0"/>
              </a:spcAft>
              <a:buClrTx/>
              <a:buSzTx/>
              <a:buFontTx/>
              <a:buChar char="-"/>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Arial" pitchFamily="34" charset="0"/>
              </a:rPr>
              <a:t>ges också förslag till hur kontrollarbetet kan förbättras så att den offentliga kontrollen i hela livsmedelskedjan blir verkningsfull. </a:t>
            </a:r>
          </a:p>
          <a:p>
            <a:pPr marL="285750" marR="0" lvl="0" indent="-285750" algn="l" defTabSz="914400" rtl="0" eaLnBrk="1" fontAlgn="auto" latinLnBrk="0" hangingPunct="1">
              <a:lnSpc>
                <a:spcPct val="110000"/>
              </a:lnSpc>
              <a:spcBef>
                <a:spcPts val="1200"/>
              </a:spcBef>
              <a:spcAft>
                <a:spcPts val="0"/>
              </a:spcAft>
              <a:buClrTx/>
              <a:buSzTx/>
              <a:buFontTx/>
              <a:buChar char="-"/>
              <a:tabLst/>
              <a:defRPr/>
            </a:pPr>
            <a:endParaRPr kumimoji="0" lang="sv-SE" sz="1200" b="0" i="0" u="none" strike="noStrike" kern="1200" cap="none" spc="0" normalizeH="0" baseline="0" noProof="0" dirty="0" smtClean="0">
              <a:ln>
                <a:noFill/>
              </a:ln>
              <a:solidFill>
                <a:prstClr val="black"/>
              </a:solidFill>
              <a:effectLst/>
              <a:uLnTx/>
              <a:uFillTx/>
              <a:latin typeface="+mn-lt"/>
              <a:ea typeface="+mn-ea"/>
              <a:cs typeface="Arial" pitchFamily="34" charset="0"/>
            </a:endParaRPr>
          </a:p>
          <a:p>
            <a:pPr marL="0" marR="0" lvl="0" indent="0" algn="l" defTabSz="914400" rtl="0" eaLnBrk="1" fontAlgn="auto" latinLnBrk="0" hangingPunct="1">
              <a:lnSpc>
                <a:spcPct val="110000"/>
              </a:lnSpc>
              <a:spcBef>
                <a:spcPts val="120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Arial" pitchFamily="34" charset="0"/>
              </a:rPr>
              <a:t>Rapporten om Sveriges kontroll i livsmedelskedjan hittar du på Livsmedelsverkets webbplats.</a:t>
            </a:r>
          </a:p>
          <a:p>
            <a:endParaRPr lang="sv-SE" dirty="0"/>
          </a:p>
        </p:txBody>
      </p:sp>
      <p:sp>
        <p:nvSpPr>
          <p:cNvPr id="4" name="Platshållare för bildnummer 3"/>
          <p:cNvSpPr>
            <a:spLocks noGrp="1"/>
          </p:cNvSpPr>
          <p:nvPr>
            <p:ph type="sldNum" sz="quarter" idx="10"/>
          </p:nvPr>
        </p:nvSpPr>
        <p:spPr/>
        <p:txBody>
          <a:bodyPr/>
          <a:lstStyle/>
          <a:p>
            <a:fld id="{8AC18B4A-6682-41DB-B9BE-1427DF5BC074}" type="slidenum">
              <a:rPr lang="en-GB" smtClean="0"/>
              <a:t>10</a:t>
            </a:fld>
            <a:endParaRPr lang="en-GB"/>
          </a:p>
        </p:txBody>
      </p:sp>
    </p:spTree>
    <p:extLst>
      <p:ext uri="{BB962C8B-B14F-4D97-AF65-F5344CB8AC3E}">
        <p14:creationId xmlns:p14="http://schemas.microsoft.com/office/powerpoint/2010/main" val="3713341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738188"/>
            <a:ext cx="5329238" cy="3690937"/>
          </a:xfrm>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Tillsammans bidrar myndigheterna</a:t>
            </a:r>
            <a:r>
              <a:rPr lang="sv-SE" baseline="0" dirty="0" smtClean="0"/>
              <a:t> på nationell, regional och lokal nivå till säker mat och dricksvatten, friska djur och sunda växter. Det bidrar till konkurrenskraftiga företag.</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En bra riskbaserad och likvärdig kontroll underlättar för företagen att göra rätt, ta sitt ansvar och följa lagstiftningen och leder till att brister hittas och rättas till. På så sätt bidrar vi till säker mat och ett högt konsumentförtroende för maten i Sverige. </a:t>
            </a:r>
            <a:endParaRPr lang="sv-SE" dirty="0" smtClean="0"/>
          </a:p>
        </p:txBody>
      </p:sp>
      <p:sp>
        <p:nvSpPr>
          <p:cNvPr id="4" name="Platshållare för bildnummer 3"/>
          <p:cNvSpPr>
            <a:spLocks noGrp="1"/>
          </p:cNvSpPr>
          <p:nvPr>
            <p:ph type="sldNum" sz="quarter" idx="10"/>
          </p:nvPr>
        </p:nvSpPr>
        <p:spPr/>
        <p:txBody>
          <a:bodyPr/>
          <a:lstStyle/>
          <a:p>
            <a:fld id="{324C0306-0EE4-453B-AE7F-AA99E3B78830}" type="slidenum">
              <a:rPr lang="en-GB" smtClean="0"/>
              <a:t>11</a:t>
            </a:fld>
            <a:endParaRPr lang="en-GB" dirty="0"/>
          </a:p>
        </p:txBody>
      </p:sp>
    </p:spTree>
    <p:extLst>
      <p:ext uri="{BB962C8B-B14F-4D97-AF65-F5344CB8AC3E}">
        <p14:creationId xmlns:p14="http://schemas.microsoft.com/office/powerpoint/2010/main" val="2540919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8AC18B4A-6682-41DB-B9BE-1427DF5BC074}" type="slidenum">
              <a:rPr lang="en-GB" smtClean="0"/>
              <a:t>12</a:t>
            </a:fld>
            <a:endParaRPr lang="en-GB"/>
          </a:p>
        </p:txBody>
      </p:sp>
    </p:spTree>
    <p:extLst>
      <p:ext uri="{BB962C8B-B14F-4D97-AF65-F5344CB8AC3E}">
        <p14:creationId xmlns:p14="http://schemas.microsoft.com/office/powerpoint/2010/main" val="1068199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Som konsumenter ska vi kunna lita på våra livsmedel – både att de är säkra och att vi får rätt information. </a:t>
            </a:r>
          </a:p>
          <a:p>
            <a:endParaRPr lang="sv-SE"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smtClean="0">
                <a:solidFill>
                  <a:schemeClr val="tx1"/>
                </a:solidFill>
                <a:latin typeface="+mn-lt"/>
                <a:ea typeface="+mn-ea"/>
                <a:cs typeface="+mn-cs"/>
              </a:rPr>
              <a:t>Att övervaka och förhindra spridning av allvarliga växtskadegörare bidrar till att trygga resursen växter och till att ge goda skördar. Det bidrar också till att minska behovet av växtskyddsmedel.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När man köper animaliska livsmedel ska man kunna lita på att uppfödarna har följt djurskyddsbestämmelserna. Ett gott djurskydd säkrar att djuren behandlats väl och ökar förutsättningarna för en god djurhälsa, vilket i förlängningen ger djur som är friska och inte behöver behandlas mot sjukdomar.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Producenterna ansvarar för att följa reglerna i lagstiftningen så att målen i lagstiftningen om säkra livsmedel, säkert foder till djuren, god djurhälsa, gott djurskydd etc. uppnås.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Myndigheterna ansvarar för att kontrollera om reglerna följs och målen uppnås samt att upptäcka brister och se till företagen att rätta till dem.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Alla medlemsländer</a:t>
            </a:r>
            <a:r>
              <a:rPr lang="sv-SE" sz="1200" baseline="0" dirty="0" smtClean="0"/>
              <a:t> i EU ska ha en nationell kontrollplan för livsmedelskedjan.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smtClean="0">
                <a:solidFill>
                  <a:schemeClr val="tx1"/>
                </a:solidFill>
                <a:latin typeface="+mn-lt"/>
                <a:ea typeface="+mn-ea"/>
                <a:cs typeface="+mn-cs"/>
              </a:rPr>
              <a:t>Den nationella kontrollplanen följer EU-reglerna för kontroll i livsmedelskedjans alla led – från jord till bord – och brukar visualiseras som en produktionskedja. </a:t>
            </a:r>
          </a:p>
          <a:p>
            <a:endParaRPr lang="sv-SE" sz="1200" b="1" kern="1200" dirty="0" smtClean="0">
              <a:solidFill>
                <a:schemeClr val="tx1"/>
              </a:solidFill>
              <a:effectLst/>
              <a:latin typeface="+mn-lt"/>
              <a:ea typeface="+mn-ea"/>
              <a:cs typeface="+mn-cs"/>
            </a:endParaRPr>
          </a:p>
          <a:p>
            <a:r>
              <a:rPr lang="sv-SE" sz="1000" b="1" kern="1200" dirty="0" smtClean="0">
                <a:solidFill>
                  <a:schemeClr val="tx1"/>
                </a:solidFill>
                <a:effectLst/>
                <a:latin typeface="+mn-lt"/>
                <a:ea typeface="+mn-ea"/>
                <a:cs typeface="+mn-cs"/>
              </a:rPr>
              <a:t>Foton:</a:t>
            </a:r>
            <a:r>
              <a:rPr lang="sv-SE" sz="1000" b="0" kern="1200" baseline="0" dirty="0" smtClean="0">
                <a:solidFill>
                  <a:schemeClr val="tx1"/>
                </a:solidFill>
                <a:effectLst/>
                <a:latin typeface="+mn-lt"/>
                <a:ea typeface="+mn-ea"/>
                <a:cs typeface="+mn-cs"/>
              </a:rPr>
              <a:t> </a:t>
            </a:r>
            <a:r>
              <a:rPr lang="sv-SE" sz="1000" kern="1200" dirty="0" smtClean="0">
                <a:solidFill>
                  <a:schemeClr val="tx1"/>
                </a:solidFill>
                <a:effectLst/>
                <a:latin typeface="+mn-lt"/>
                <a:ea typeface="+mn-ea"/>
                <a:cs typeface="+mn-cs"/>
              </a:rPr>
              <a:t>Bo Nyberg,</a:t>
            </a:r>
            <a:r>
              <a:rPr lang="sv-SE" sz="1000" kern="1200" baseline="0" dirty="0" smtClean="0">
                <a:solidFill>
                  <a:schemeClr val="tx1"/>
                </a:solidFill>
                <a:effectLst/>
                <a:latin typeface="+mn-lt"/>
                <a:ea typeface="+mn-ea"/>
                <a:cs typeface="+mn-cs"/>
              </a:rPr>
              <a:t> </a:t>
            </a:r>
            <a:r>
              <a:rPr lang="sv-SE" sz="1000" dirty="0" smtClean="0"/>
              <a:t>Lena Holmsäter,</a:t>
            </a:r>
            <a:r>
              <a:rPr lang="sv-SE" sz="1000" baseline="0" dirty="0" smtClean="0"/>
              <a:t> </a:t>
            </a:r>
            <a:r>
              <a:rPr lang="sv-SE" sz="1000" kern="1200" dirty="0" smtClean="0">
                <a:solidFill>
                  <a:schemeClr val="tx1"/>
                </a:solidFill>
                <a:effectLst/>
                <a:latin typeface="+mn-lt"/>
                <a:ea typeface="+mn-ea"/>
                <a:cs typeface="+mn-cs"/>
              </a:rPr>
              <a:t>Ida Olofsson,</a:t>
            </a:r>
            <a:r>
              <a:rPr lang="sv-SE" sz="1000" kern="1200" baseline="0" dirty="0" smtClean="0">
                <a:solidFill>
                  <a:schemeClr val="tx1"/>
                </a:solidFill>
                <a:effectLst/>
                <a:latin typeface="+mn-lt"/>
                <a:ea typeface="+mn-ea"/>
                <a:cs typeface="+mn-cs"/>
              </a:rPr>
              <a:t> </a:t>
            </a:r>
            <a:r>
              <a:rPr lang="sv-SE" sz="1000" kern="1200" dirty="0" smtClean="0">
                <a:solidFill>
                  <a:schemeClr val="tx1"/>
                </a:solidFill>
                <a:effectLst/>
                <a:latin typeface="+mn-lt"/>
                <a:ea typeface="+mn-ea"/>
                <a:cs typeface="+mn-cs"/>
              </a:rPr>
              <a:t>Susanne Sylvén,</a:t>
            </a:r>
            <a:r>
              <a:rPr lang="sv-SE" sz="1000" kern="1200" baseline="0" dirty="0" smtClean="0">
                <a:solidFill>
                  <a:schemeClr val="tx1"/>
                </a:solidFill>
                <a:effectLst/>
                <a:latin typeface="+mn-lt"/>
                <a:ea typeface="+mn-ea"/>
                <a:cs typeface="+mn-cs"/>
              </a:rPr>
              <a:t> LRF mjölk</a:t>
            </a:r>
            <a:endParaRPr lang="en-GB" sz="1000" dirty="0"/>
          </a:p>
        </p:txBody>
      </p:sp>
      <p:sp>
        <p:nvSpPr>
          <p:cNvPr id="4" name="Platshållare för bildnummer 3"/>
          <p:cNvSpPr>
            <a:spLocks noGrp="1"/>
          </p:cNvSpPr>
          <p:nvPr>
            <p:ph type="sldNum" sz="quarter" idx="10"/>
          </p:nvPr>
        </p:nvSpPr>
        <p:spPr/>
        <p:txBody>
          <a:bodyPr/>
          <a:lstStyle/>
          <a:p>
            <a:fld id="{533C392A-5681-4201-8813-3064B89E59C6}" type="slidenum">
              <a:rPr lang="sv-SE" smtClean="0"/>
              <a:pPr/>
              <a:t>2</a:t>
            </a:fld>
            <a:endParaRPr lang="sv-SE"/>
          </a:p>
        </p:txBody>
      </p:sp>
    </p:spTree>
    <p:extLst>
      <p:ext uri="{BB962C8B-B14F-4D97-AF65-F5344CB8AC3E}">
        <p14:creationId xmlns:p14="http://schemas.microsoft.com/office/powerpoint/2010/main" val="3844276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aseline="0" dirty="0" smtClean="0"/>
              <a:t>EU-lagstiftningen utgör grunden för kontrollen. EU-lagstiftningen kompletteras av svenska lagar, förordningar och föreskrifter.</a:t>
            </a:r>
          </a:p>
          <a:p>
            <a:endParaRPr lang="sv-SE" sz="1200" baseline="0" noProof="0" dirty="0" smtClean="0"/>
          </a:p>
          <a:p>
            <a:r>
              <a:rPr lang="sv-SE" sz="1200" baseline="0" noProof="0" dirty="0" smtClean="0"/>
              <a:t>I den nationella kontrollplanen grupperas lagstiftningen i tio övergripande områden.</a:t>
            </a:r>
            <a:endParaRPr lang="en-GB" dirty="0" smtClean="0"/>
          </a:p>
          <a:p>
            <a:endParaRPr lang="en-GB" dirty="0" smtClean="0"/>
          </a:p>
          <a:p>
            <a:r>
              <a:rPr lang="sv-SE" noProof="0" dirty="0" smtClean="0"/>
              <a:t>Planen har två huvudsakliga funktioner: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noProof="0" dirty="0" smtClean="0"/>
              <a:t>Den första funktionen är</a:t>
            </a:r>
            <a:r>
              <a:rPr lang="sv-SE" baseline="0" noProof="0" dirty="0" smtClean="0"/>
              <a:t> att </a:t>
            </a:r>
            <a:r>
              <a:rPr lang="sv-SE" sz="1200" b="0" baseline="0" dirty="0" smtClean="0"/>
              <a:t>beskriva det svenska kontrollsystemet inom dessa områden. </a:t>
            </a:r>
            <a:endParaRPr lang="sv-SE" sz="1200" b="0" baseline="0" dirty="0" smtClean="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baseline="0" dirty="0" smtClean="0">
                <a:latin typeface="Arial" pitchFamily="34" charset="0"/>
                <a:cs typeface="Arial" pitchFamily="34" charset="0"/>
              </a:rPr>
              <a:t>- H</a:t>
            </a:r>
            <a:r>
              <a:rPr lang="sv-SE" sz="1200" dirty="0" smtClean="0">
                <a:latin typeface="Arial" pitchFamily="34" charset="0"/>
                <a:cs typeface="Arial" pitchFamily="34" charset="0"/>
              </a:rPr>
              <a:t>ur kontrollen är organiserad, hur den genomförs, följs upp och utvecklas.</a:t>
            </a:r>
            <a:endParaRPr lang="sv-SE" sz="1200" b="0" baseline="0" dirty="0" smtClean="0"/>
          </a:p>
          <a:p>
            <a:endParaRPr lang="sv-SE" sz="1200" b="0" baseline="0" dirty="0" smtClean="0"/>
          </a:p>
          <a:p>
            <a:r>
              <a:rPr lang="sv-SE" sz="1200" b="0" baseline="0" dirty="0" smtClean="0"/>
              <a:t>Det andra är att… (se nästa bild)</a:t>
            </a:r>
          </a:p>
        </p:txBody>
      </p:sp>
      <p:sp>
        <p:nvSpPr>
          <p:cNvPr id="4" name="Platshållare för bildnummer 3"/>
          <p:cNvSpPr>
            <a:spLocks noGrp="1"/>
          </p:cNvSpPr>
          <p:nvPr>
            <p:ph type="sldNum" sz="quarter" idx="10"/>
          </p:nvPr>
        </p:nvSpPr>
        <p:spPr/>
        <p:txBody>
          <a:bodyPr/>
          <a:lstStyle/>
          <a:p>
            <a:fld id="{8AC18B4A-6682-41DB-B9BE-1427DF5BC074}" type="slidenum">
              <a:rPr lang="en-GB" smtClean="0"/>
              <a:t>3</a:t>
            </a:fld>
            <a:endParaRPr lang="en-GB"/>
          </a:p>
        </p:txBody>
      </p:sp>
    </p:spTree>
    <p:extLst>
      <p:ext uri="{BB962C8B-B14F-4D97-AF65-F5344CB8AC3E}">
        <p14:creationId xmlns:p14="http://schemas.microsoft.com/office/powerpoint/2010/main" val="35939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baseline="0" dirty="0" smtClean="0"/>
              <a:t>Den andra är att..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 att ange </a:t>
            </a:r>
            <a:r>
              <a:rPr lang="sv-SE" sz="1200" dirty="0" smtClean="0">
                <a:latin typeface="Arial" pitchFamily="34" charset="0"/>
                <a:cs typeface="Arial" pitchFamily="34" charset="0"/>
              </a:rPr>
              <a:t>strategisk inriktning för den offentliga kontrollen genom </a:t>
            </a:r>
            <a:r>
              <a:rPr lang="sv-SE" baseline="0" dirty="0" smtClean="0"/>
              <a:t>gemensamma mål och prioriteringar för kontrollen i hela kedjan, så att myndigheterna samverkar och går åt samma håll för att uppnå en kontroll </a:t>
            </a:r>
            <a:r>
              <a:rPr lang="sv-SE" baseline="0" smtClean="0"/>
              <a:t>som ä effektiv </a:t>
            </a:r>
            <a:r>
              <a:rPr lang="sv-SE" baseline="0" dirty="0" smtClean="0"/>
              <a:t>och verkningsfull kontroll.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a:buFontTx/>
              <a:buNone/>
            </a:pPr>
            <a:r>
              <a:rPr lang="sv-SE" baseline="0" dirty="0" smtClean="0"/>
              <a:t>Planen ska vara både ett styrande och stödjande dokument.</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Bilden illustrerar hur lagstiftning, mål och prioriteringar styr den riskbaserade kontrollen.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baseline="0" dirty="0" smtClean="0"/>
              <a:t>Vad den nationella kontrollplanen ska innehålla regleras av artikel 110 i förordning (EU) 2017/625, ”Kontrollförordningen”. EU-kommissionen har även utarbetat en särskild vägledning som närmare beskriver hur nationella kontrollplaner ska utformas och vad de ska innehålla.</a:t>
            </a:r>
          </a:p>
          <a:p>
            <a:pPr>
              <a:buFontTx/>
              <a:buNone/>
            </a:pPr>
            <a:endParaRPr lang="sv-SE" baseline="0" dirty="0" smtClean="0"/>
          </a:p>
        </p:txBody>
      </p:sp>
      <p:sp>
        <p:nvSpPr>
          <p:cNvPr id="4" name="Platshållare för bildnummer 3"/>
          <p:cNvSpPr>
            <a:spLocks noGrp="1"/>
          </p:cNvSpPr>
          <p:nvPr>
            <p:ph type="sldNum" sz="quarter" idx="10"/>
          </p:nvPr>
        </p:nvSpPr>
        <p:spPr/>
        <p:txBody>
          <a:bodyPr/>
          <a:lstStyle/>
          <a:p>
            <a:fld id="{8AC18B4A-6682-41DB-B9BE-1427DF5BC074}" type="slidenum">
              <a:rPr lang="en-GB" smtClean="0"/>
              <a:t>4</a:t>
            </a:fld>
            <a:endParaRPr lang="en-GB"/>
          </a:p>
        </p:txBody>
      </p:sp>
    </p:spTree>
    <p:extLst>
      <p:ext uri="{BB962C8B-B14F-4D97-AF65-F5344CB8AC3E}">
        <p14:creationId xmlns:p14="http://schemas.microsoft.com/office/powerpoint/2010/main" val="3766976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latin typeface="+mn-lt"/>
                <a:ea typeface="+mn-ea"/>
                <a:cs typeface="+mn-cs"/>
              </a:rPr>
              <a:t>Kontrollplanen innehåller fyra gemensamma,</a:t>
            </a:r>
            <a:r>
              <a:rPr lang="sv-SE" sz="1200" kern="1200" baseline="0" dirty="0" smtClean="0">
                <a:solidFill>
                  <a:schemeClr val="tx1"/>
                </a:solidFill>
                <a:latin typeface="+mn-lt"/>
                <a:ea typeface="+mn-ea"/>
                <a:cs typeface="+mn-cs"/>
              </a:rPr>
              <a:t> nationella </a:t>
            </a:r>
            <a:r>
              <a:rPr lang="sv-SE" sz="1200" kern="1200" dirty="0" smtClean="0">
                <a:solidFill>
                  <a:schemeClr val="tx1"/>
                </a:solidFill>
                <a:latin typeface="+mn-lt"/>
                <a:ea typeface="+mn-ea"/>
                <a:cs typeface="+mn-cs"/>
              </a:rPr>
              <a:t>mål för hela livsmedelskedjan.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latin typeface="+mn-lt"/>
                <a:ea typeface="+mn-ea"/>
                <a:cs typeface="+mn-cs"/>
              </a:rPr>
              <a:t>Utöver dessa finns nationella effektmål och operativa mål för de olika kontrollområdena i kedjan från jord till bord</a:t>
            </a:r>
            <a:r>
              <a:rPr lang="sv-SE" sz="1200" kern="1200" baseline="0" dirty="0" smtClean="0">
                <a:solidFill>
                  <a:schemeClr val="tx1"/>
                </a:solidFill>
                <a:latin typeface="+mn-lt"/>
                <a:ea typeface="+mn-ea"/>
                <a:cs typeface="+mn-cs"/>
              </a:rPr>
              <a:t> och aktiviteter som genomförs för att nå de operativa målen. De </a:t>
            </a:r>
            <a:r>
              <a:rPr lang="sv-SE" sz="1200" kern="1200" baseline="0" dirty="0" smtClean="0">
                <a:solidFill>
                  <a:schemeClr val="tx1"/>
                </a:solidFill>
                <a:latin typeface="+mn-lt"/>
                <a:ea typeface="+mn-ea"/>
                <a:cs typeface="+mn-cs"/>
              </a:rPr>
              <a:t>aktuella operativa </a:t>
            </a:r>
            <a:r>
              <a:rPr lang="sv-SE" sz="1200" kern="1200" baseline="0" dirty="0" smtClean="0">
                <a:solidFill>
                  <a:schemeClr val="tx1"/>
                </a:solidFill>
                <a:latin typeface="+mn-lt"/>
                <a:ea typeface="+mn-ea"/>
                <a:cs typeface="+mn-cs"/>
              </a:rPr>
              <a:t>målen </a:t>
            </a:r>
            <a:r>
              <a:rPr lang="sv-SE" sz="1200" kern="1200" baseline="0" dirty="0" smtClean="0">
                <a:solidFill>
                  <a:schemeClr val="tx1"/>
                </a:solidFill>
                <a:latin typeface="+mn-lt"/>
                <a:ea typeface="+mn-ea"/>
                <a:cs typeface="+mn-cs"/>
              </a:rPr>
              <a:t>finns att hitta i den nationella kontrollplanen.</a:t>
            </a:r>
            <a:endParaRPr lang="sv-SE"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aseline="0" dirty="0" smtClean="0"/>
          </a:p>
          <a:p>
            <a:pPr>
              <a:lnSpc>
                <a:spcPct val="100000"/>
              </a:lnSpc>
              <a:spcBef>
                <a:spcPts val="0"/>
              </a:spcBef>
              <a:buClr>
                <a:srgbClr val="E46C0A"/>
              </a:buClr>
            </a:pPr>
            <a:r>
              <a:rPr lang="sv-SE" sz="1200" dirty="0" smtClean="0">
                <a:cs typeface="Arial" pitchFamily="34" charset="0"/>
              </a:rPr>
              <a:t>Den</a:t>
            </a:r>
            <a:r>
              <a:rPr lang="sv-SE" sz="1200" baseline="0" dirty="0" smtClean="0">
                <a:cs typeface="Arial" pitchFamily="34" charset="0"/>
              </a:rPr>
              <a:t> nationella kontrollplanen </a:t>
            </a:r>
            <a:r>
              <a:rPr lang="sv-SE" sz="1200" dirty="0" smtClean="0">
                <a:cs typeface="Arial" pitchFamily="34" charset="0"/>
              </a:rPr>
              <a:t>är fyraårig</a:t>
            </a:r>
            <a:r>
              <a:rPr lang="sv-SE" sz="1200" baseline="0" dirty="0" smtClean="0">
                <a:cs typeface="Arial" pitchFamily="34" charset="0"/>
              </a:rPr>
              <a:t> och </a:t>
            </a:r>
            <a:r>
              <a:rPr lang="sv-SE" sz="1200" dirty="0" smtClean="0">
                <a:cs typeface="Arial" pitchFamily="34" charset="0"/>
              </a:rPr>
              <a:t>uppdateras regelbundet,</a:t>
            </a:r>
            <a:r>
              <a:rPr lang="sv-SE" sz="1200" baseline="0" dirty="0" smtClean="0">
                <a:cs typeface="Arial" pitchFamily="34" charset="0"/>
              </a:rPr>
              <a:t> minst årligen.</a:t>
            </a:r>
            <a:r>
              <a:rPr lang="sv-SE" sz="1200" dirty="0" smtClean="0">
                <a:cs typeface="Arial" pitchFamily="34" charset="0"/>
              </a:rPr>
              <a:t> Den nuvarande</a:t>
            </a:r>
            <a:r>
              <a:rPr lang="sv-SE" sz="1200" baseline="0" dirty="0" smtClean="0">
                <a:cs typeface="Arial" pitchFamily="34" charset="0"/>
              </a:rPr>
              <a:t> planen gäller från 2022 till 2025. </a:t>
            </a:r>
            <a:endParaRPr lang="sv-SE" baseline="0" dirty="0" smtClean="0"/>
          </a:p>
        </p:txBody>
      </p:sp>
      <p:sp>
        <p:nvSpPr>
          <p:cNvPr id="4" name="Platshållare för bildnummer 3"/>
          <p:cNvSpPr>
            <a:spLocks noGrp="1"/>
          </p:cNvSpPr>
          <p:nvPr>
            <p:ph type="sldNum" sz="quarter" idx="10"/>
          </p:nvPr>
        </p:nvSpPr>
        <p:spPr/>
        <p:txBody>
          <a:bodyPr/>
          <a:lstStyle/>
          <a:p>
            <a:fld id="{8AC18B4A-6682-41DB-B9BE-1427DF5BC074}" type="slidenum">
              <a:rPr lang="en-GB" smtClean="0"/>
              <a:t>5</a:t>
            </a:fld>
            <a:endParaRPr lang="en-GB"/>
          </a:p>
        </p:txBody>
      </p:sp>
    </p:spTree>
    <p:extLst>
      <p:ext uri="{BB962C8B-B14F-4D97-AF65-F5344CB8AC3E}">
        <p14:creationId xmlns:p14="http://schemas.microsoft.com/office/powerpoint/2010/main" val="553673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smtClean="0">
                <a:solidFill>
                  <a:schemeClr val="tx1"/>
                </a:solidFill>
                <a:latin typeface="+mn-lt"/>
                <a:ea typeface="+mn-ea"/>
                <a:cs typeface="+mn-cs"/>
              </a:rPr>
              <a:t>Den offentliga kontrollen i livsmedelskedjan ska vara grundlig och utföras på ett riskbaserat och effektivt sätt. Kontrollerna ska vara regelbundna och utföras med lämplig </a:t>
            </a:r>
            <a:r>
              <a:rPr lang="sv-SE" sz="1200" b="0" i="0" u="none" strike="noStrike" kern="1200" baseline="0" dirty="0" smtClean="0">
                <a:solidFill>
                  <a:schemeClr val="tx1"/>
                </a:solidFill>
                <a:latin typeface="+mn-lt"/>
                <a:ea typeface="+mn-ea"/>
                <a:cs typeface="+mn-cs"/>
              </a:rPr>
              <a:t>frekvens. </a:t>
            </a:r>
            <a:r>
              <a:rPr lang="sv-SE" sz="1200" b="0" i="0" u="none" strike="noStrike" kern="1200" baseline="0" dirty="0" smtClean="0">
                <a:solidFill>
                  <a:schemeClr val="tx1"/>
                </a:solidFill>
                <a:latin typeface="+mn-lt"/>
                <a:ea typeface="+mn-ea"/>
                <a:cs typeface="+mn-cs"/>
              </a:rPr>
              <a:t>De ska också vara rättssäkra, likvärdiga och verkningsfulla, </a:t>
            </a:r>
            <a:r>
              <a:rPr lang="sv-SE" sz="1200" b="0" i="1" baseline="0" dirty="0" smtClean="0">
                <a:cs typeface="Arial" pitchFamily="34" charset="0"/>
              </a:rPr>
              <a:t>det vill säga kontrollen ska leda till att eventuella brister upptäcks och rättas till. </a:t>
            </a:r>
            <a:endParaRPr lang="sv-SE" sz="1200" b="0" i="0" u="none" strike="noStrike" kern="1200" baseline="0" dirty="0" smtClean="0">
              <a:solidFill>
                <a:schemeClr val="tx1"/>
              </a:solidFill>
              <a:latin typeface="+mn-lt"/>
              <a:ea typeface="+mn-ea"/>
              <a:cs typeface="+mn-cs"/>
            </a:endParaRP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Myndigheternas resurser ska användas där de behövs och riktas dit de gör störst nytta och så att målen i lagstiftningen uppnås.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Att kontrollen är riskbaserad, rättssäker och verkningsfull verifieras genom uppföljning.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Kontrollen ska vara oberoende från ekonomiska eller andra intressen.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Det ska även finnas tillräckligt med kompetent personal som har tillgång till bra hjälpmedel och laboratorieresurser. </a:t>
            </a:r>
          </a:p>
          <a:p>
            <a:endParaRPr lang="sv-SE" sz="1200" b="0" i="0" u="none" strike="noStrike" kern="1200" baseline="0" dirty="0" smtClean="0">
              <a:solidFill>
                <a:schemeClr val="tx1"/>
              </a:solidFill>
              <a:latin typeface="+mn-lt"/>
              <a:ea typeface="+mn-ea"/>
              <a:cs typeface="+mn-cs"/>
            </a:endParaRPr>
          </a:p>
          <a:p>
            <a:endParaRPr lang="sv-SE" sz="1200" b="0" i="1" baseline="0" dirty="0" smtClean="0">
              <a:solidFill>
                <a:srgbClr val="FF0000"/>
              </a:solidFill>
              <a:cs typeface="Arial" pitchFamily="34" charset="0"/>
            </a:endParaRP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Den nationella kontrollplanen innehåller inga detaljer om antal kontroller inom varje område. Den planeringen görs hos respektive kontrollmyndighet.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I planen hittar du däremot i</a:t>
            </a:r>
            <a:r>
              <a:rPr lang="sv-SE" dirty="0" smtClean="0"/>
              <a:t>nformation om grundförutsättningar för kontrollen, hur kontrollen fungerar och är organiserad.</a:t>
            </a:r>
            <a:endParaRPr lang="sv-SE" sz="1200" kern="1200" dirty="0" smtClean="0">
              <a:solidFill>
                <a:schemeClr val="tx1"/>
              </a:solidFill>
              <a:effectLst/>
              <a:latin typeface="+mn-lt"/>
              <a:ea typeface="+mn-ea"/>
              <a:cs typeface="+mn-cs"/>
            </a:endParaRPr>
          </a:p>
          <a:p>
            <a:endParaRPr lang="sv-SE" sz="1200" baseline="0" dirty="0" smtClean="0"/>
          </a:p>
        </p:txBody>
      </p:sp>
      <p:sp>
        <p:nvSpPr>
          <p:cNvPr id="4" name="Platshållare för bildnummer 3"/>
          <p:cNvSpPr>
            <a:spLocks noGrp="1"/>
          </p:cNvSpPr>
          <p:nvPr>
            <p:ph type="sldNum" sz="quarter" idx="10"/>
          </p:nvPr>
        </p:nvSpPr>
        <p:spPr/>
        <p:txBody>
          <a:bodyPr/>
          <a:lstStyle/>
          <a:p>
            <a:fld id="{8AC18B4A-6682-41DB-B9BE-1427DF5BC074}" type="slidenum">
              <a:rPr lang="en-GB" smtClean="0"/>
              <a:t>6</a:t>
            </a:fld>
            <a:endParaRPr lang="en-GB"/>
          </a:p>
        </p:txBody>
      </p:sp>
    </p:spTree>
    <p:extLst>
      <p:ext uri="{BB962C8B-B14F-4D97-AF65-F5344CB8AC3E}">
        <p14:creationId xmlns:p14="http://schemas.microsoft.com/office/powerpoint/2010/main" val="1494107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smtClean="0">
                <a:solidFill>
                  <a:schemeClr val="tx1"/>
                </a:solidFill>
                <a:latin typeface="+mn-lt"/>
                <a:ea typeface="+mn-ea"/>
                <a:cs typeface="+mn-cs"/>
              </a:rPr>
              <a:t>Stöd, samordning och samverkan mellan myndigheterna är viktiga komponenter då vi </a:t>
            </a:r>
            <a:r>
              <a:rPr lang="sv-SE" sz="1200" noProof="0" dirty="0" smtClean="0"/>
              <a:t>är </a:t>
            </a:r>
            <a:r>
              <a:rPr lang="sv-SE" sz="1200" baseline="0" noProof="0" dirty="0" smtClean="0"/>
              <a:t>flertalet myndigheter som tillsammans delar ansvaret att utföra kontroll. </a:t>
            </a:r>
          </a:p>
          <a:p>
            <a:endParaRPr lang="sv-SE" sz="1200" noProof="0" dirty="0" smtClean="0"/>
          </a:p>
          <a:p>
            <a:r>
              <a:rPr lang="sv-SE" sz="1200" noProof="0" dirty="0" smtClean="0"/>
              <a:t>Den</a:t>
            </a:r>
            <a:r>
              <a:rPr lang="sv-SE" sz="1200" baseline="0" noProof="0" dirty="0" smtClean="0"/>
              <a:t> nationella kontrollplanen vänder sig därför i första hand till dessa kontrollmyndigheter. </a:t>
            </a:r>
          </a:p>
          <a:p>
            <a:endParaRPr lang="sv-SE" sz="1200" baseline="0" noProof="0" dirty="0" smtClean="0"/>
          </a:p>
          <a:p>
            <a:endParaRPr lang="sv-SE" sz="1200" b="0" i="0" u="none" strike="noStrike" kern="1200" baseline="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8AC18B4A-6682-41DB-B9BE-1427DF5BC074}" type="slidenum">
              <a:rPr lang="en-GB" smtClean="0"/>
              <a:t>7</a:t>
            </a:fld>
            <a:endParaRPr lang="en-GB"/>
          </a:p>
        </p:txBody>
      </p:sp>
    </p:spTree>
    <p:extLst>
      <p:ext uri="{BB962C8B-B14F-4D97-AF65-F5344CB8AC3E}">
        <p14:creationId xmlns:p14="http://schemas.microsoft.com/office/powerpoint/2010/main" val="553673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aseline="0" dirty="0" smtClean="0"/>
              <a:t>Som myndigheter har vi flera olika roller; vi ska ge råd, stöd, vägledning och kontroll. </a:t>
            </a:r>
            <a:endParaRPr lang="sv-SE" dirty="0" smtClean="0"/>
          </a:p>
          <a:p>
            <a:endParaRPr lang="sv-SE" dirty="0" smtClean="0"/>
          </a:p>
          <a:p>
            <a:r>
              <a:rPr lang="sv-SE" dirty="0" smtClean="0"/>
              <a:t>Planen kan användas på olika sätt för att stödja dig i</a:t>
            </a:r>
            <a:r>
              <a:rPr lang="sv-SE" baseline="0" dirty="0" smtClean="0"/>
              <a:t> arbetet med </a:t>
            </a:r>
            <a:r>
              <a:rPr lang="sv-SE" sz="1200" baseline="0" dirty="0" smtClean="0">
                <a:latin typeface="Arial" pitchFamily="34" charset="0"/>
                <a:cs typeface="Arial" pitchFamily="34" charset="0"/>
              </a:rPr>
              <a:t>att prioritera och fokusera resurserna dit behovet är som störst. </a:t>
            </a:r>
            <a:endParaRPr lang="sv-SE" baseline="0" dirty="0" smtClean="0"/>
          </a:p>
        </p:txBody>
      </p:sp>
      <p:sp>
        <p:nvSpPr>
          <p:cNvPr id="4" name="Platshållare för bildnummer 3"/>
          <p:cNvSpPr>
            <a:spLocks noGrp="1"/>
          </p:cNvSpPr>
          <p:nvPr>
            <p:ph type="sldNum" sz="quarter" idx="10"/>
          </p:nvPr>
        </p:nvSpPr>
        <p:spPr/>
        <p:txBody>
          <a:bodyPr/>
          <a:lstStyle/>
          <a:p>
            <a:fld id="{8AC18B4A-6682-41DB-B9BE-1427DF5BC074}" type="slidenum">
              <a:rPr lang="en-GB" smtClean="0"/>
              <a:t>8</a:t>
            </a:fld>
            <a:endParaRPr lang="en-GB"/>
          </a:p>
        </p:txBody>
      </p:sp>
    </p:spTree>
    <p:extLst>
      <p:ext uri="{BB962C8B-B14F-4D97-AF65-F5344CB8AC3E}">
        <p14:creationId xmlns:p14="http://schemas.microsoft.com/office/powerpoint/2010/main" val="553673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300" baseline="0" noProof="0" dirty="0" smtClean="0"/>
              <a:t>Planen vänder sig därför till chefer och ledare med ansvar för att planera, leda och följa upp den offentliga kontrollen, till politiker och beslutsfattare. Planen är också till för att du som företagare eller branschföreträdare ska få inblick i den offentliga kontrollen och myndigheternas prioriteringar. Den vänder sig också till dig som konsument och till allmänheten.</a:t>
            </a:r>
          </a:p>
          <a:p>
            <a:endParaRPr lang="sv-SE" sz="1300" baseline="0" noProof="0" dirty="0" smtClean="0"/>
          </a:p>
          <a:p>
            <a:r>
              <a:rPr lang="sv-SE" sz="1300" baseline="0" noProof="0" dirty="0" smtClean="0"/>
              <a:t>Vår målsättning är att planen ska vara lättillgänglig, aktuell och relevant – både för myndigheter, för företag och allmänheten.</a:t>
            </a:r>
          </a:p>
          <a:p>
            <a:endParaRPr lang="sv-SE" sz="1300" baseline="0" noProof="0" dirty="0" smtClean="0"/>
          </a:p>
          <a:p>
            <a:r>
              <a:rPr lang="sv-SE" sz="1300" baseline="0" noProof="0" dirty="0" smtClean="0"/>
              <a:t>Om vi - både myndigheter och företag - fokuserar på samma saker i den offentliga kontrollen och i den dagliga verksamheten kan vi gemensamt arbeta förebyggande och på så sätt tillsammas bidra till att konsumenterna får säkra och tillförlitliga livsmedel.</a:t>
            </a:r>
            <a:endParaRPr lang="sv-SE" baseline="0" noProof="0" dirty="0" smtClean="0"/>
          </a:p>
          <a:p>
            <a:endParaRPr lang="sv-SE" noProof="0" dirty="0"/>
          </a:p>
        </p:txBody>
      </p:sp>
      <p:sp>
        <p:nvSpPr>
          <p:cNvPr id="4" name="Platshållare för bildnummer 3"/>
          <p:cNvSpPr>
            <a:spLocks noGrp="1"/>
          </p:cNvSpPr>
          <p:nvPr>
            <p:ph type="sldNum" sz="quarter" idx="10"/>
          </p:nvPr>
        </p:nvSpPr>
        <p:spPr/>
        <p:txBody>
          <a:bodyPr/>
          <a:lstStyle/>
          <a:p>
            <a:fld id="{7F44BAA5-022D-4122-B3FC-EB96AE95BC9B}" type="slidenum">
              <a:rPr lang="en-GB" smtClean="0"/>
              <a:t>9</a:t>
            </a:fld>
            <a:endParaRPr lang="en-GB" dirty="0"/>
          </a:p>
        </p:txBody>
      </p:sp>
    </p:spTree>
    <p:extLst>
      <p:ext uri="{BB962C8B-B14F-4D97-AF65-F5344CB8AC3E}">
        <p14:creationId xmlns:p14="http://schemas.microsoft.com/office/powerpoint/2010/main" val="3717981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742950" y="2130426"/>
            <a:ext cx="84201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35E30AA5-EC98-4A8E-AFAF-B7AFC60E4577}" type="datetimeFigureOut">
              <a:rPr lang="sv-SE" smtClean="0"/>
              <a:t>2022-02-16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B618E55-ECC8-4B10-864F-81CC7F83EDFB}" type="slidenum">
              <a:rPr lang="sv-SE" smtClean="0"/>
              <a:t>‹#›</a:t>
            </a:fld>
            <a:endParaRPr lang="sv-SE"/>
          </a:p>
        </p:txBody>
      </p:sp>
    </p:spTree>
    <p:extLst>
      <p:ext uri="{BB962C8B-B14F-4D97-AF65-F5344CB8AC3E}">
        <p14:creationId xmlns:p14="http://schemas.microsoft.com/office/powerpoint/2010/main" val="994180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5E30AA5-EC98-4A8E-AFAF-B7AFC60E4577}" type="datetimeFigureOut">
              <a:rPr lang="sv-SE" smtClean="0"/>
              <a:t>2022-02-16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B618E55-ECC8-4B10-864F-81CC7F83EDFB}" type="slidenum">
              <a:rPr lang="sv-SE" smtClean="0"/>
              <a:t>‹#›</a:t>
            </a:fld>
            <a:endParaRPr lang="sv-SE"/>
          </a:p>
        </p:txBody>
      </p:sp>
    </p:spTree>
    <p:extLst>
      <p:ext uri="{BB962C8B-B14F-4D97-AF65-F5344CB8AC3E}">
        <p14:creationId xmlns:p14="http://schemas.microsoft.com/office/powerpoint/2010/main" val="305408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7780337" y="274639"/>
            <a:ext cx="2414588"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536575" y="274639"/>
            <a:ext cx="7078663"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5E30AA5-EC98-4A8E-AFAF-B7AFC60E4577}" type="datetimeFigureOut">
              <a:rPr lang="sv-SE" smtClean="0"/>
              <a:t>2022-02-16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B618E55-ECC8-4B10-864F-81CC7F83EDFB}" type="slidenum">
              <a:rPr lang="sv-SE" smtClean="0"/>
              <a:t>‹#›</a:t>
            </a:fld>
            <a:endParaRPr lang="sv-SE"/>
          </a:p>
        </p:txBody>
      </p:sp>
    </p:spTree>
    <p:extLst>
      <p:ext uri="{BB962C8B-B14F-4D97-AF65-F5344CB8AC3E}">
        <p14:creationId xmlns:p14="http://schemas.microsoft.com/office/powerpoint/2010/main" val="2965350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5E30AA5-EC98-4A8E-AFAF-B7AFC60E4577}" type="datetimeFigureOut">
              <a:rPr lang="sv-SE" smtClean="0"/>
              <a:t>2022-02-16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B618E55-ECC8-4B10-864F-81CC7F83EDFB}" type="slidenum">
              <a:rPr lang="sv-SE" smtClean="0"/>
              <a:t>‹#›</a:t>
            </a:fld>
            <a:endParaRPr lang="sv-SE"/>
          </a:p>
        </p:txBody>
      </p:sp>
    </p:spTree>
    <p:extLst>
      <p:ext uri="{BB962C8B-B14F-4D97-AF65-F5344CB8AC3E}">
        <p14:creationId xmlns:p14="http://schemas.microsoft.com/office/powerpoint/2010/main" val="1581857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82506" y="4406901"/>
            <a:ext cx="84201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35E30AA5-EC98-4A8E-AFAF-B7AFC60E4577}" type="datetimeFigureOut">
              <a:rPr lang="sv-SE" smtClean="0"/>
              <a:t>2022-02-16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B618E55-ECC8-4B10-864F-81CC7F83EDFB}" type="slidenum">
              <a:rPr lang="sv-SE" smtClean="0"/>
              <a:t>‹#›</a:t>
            </a:fld>
            <a:endParaRPr lang="sv-SE"/>
          </a:p>
        </p:txBody>
      </p:sp>
    </p:spTree>
    <p:extLst>
      <p:ext uri="{BB962C8B-B14F-4D97-AF65-F5344CB8AC3E}">
        <p14:creationId xmlns:p14="http://schemas.microsoft.com/office/powerpoint/2010/main" val="3914326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35E30AA5-EC98-4A8E-AFAF-B7AFC60E4577}" type="datetimeFigureOut">
              <a:rPr lang="sv-SE" smtClean="0"/>
              <a:t>2022-02-16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B618E55-ECC8-4B10-864F-81CC7F83EDFB}" type="slidenum">
              <a:rPr lang="sv-SE" smtClean="0"/>
              <a:t>‹#›</a:t>
            </a:fld>
            <a:endParaRPr lang="sv-SE"/>
          </a:p>
        </p:txBody>
      </p:sp>
    </p:spTree>
    <p:extLst>
      <p:ext uri="{BB962C8B-B14F-4D97-AF65-F5344CB8AC3E}">
        <p14:creationId xmlns:p14="http://schemas.microsoft.com/office/powerpoint/2010/main" val="1895095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95300" y="274638"/>
            <a:ext cx="89154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35E30AA5-EC98-4A8E-AFAF-B7AFC60E4577}" type="datetimeFigureOut">
              <a:rPr lang="sv-SE" smtClean="0"/>
              <a:t>2022-02-16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AB618E55-ECC8-4B10-864F-81CC7F83EDFB}" type="slidenum">
              <a:rPr lang="sv-SE" smtClean="0"/>
              <a:t>‹#›</a:t>
            </a:fld>
            <a:endParaRPr lang="sv-SE"/>
          </a:p>
        </p:txBody>
      </p:sp>
    </p:spTree>
    <p:extLst>
      <p:ext uri="{BB962C8B-B14F-4D97-AF65-F5344CB8AC3E}">
        <p14:creationId xmlns:p14="http://schemas.microsoft.com/office/powerpoint/2010/main" val="100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35E30AA5-EC98-4A8E-AFAF-B7AFC60E4577}" type="datetimeFigureOut">
              <a:rPr lang="sv-SE" smtClean="0"/>
              <a:t>2022-02-16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AB618E55-ECC8-4B10-864F-81CC7F83EDFB}" type="slidenum">
              <a:rPr lang="sv-SE" smtClean="0"/>
              <a:t>‹#›</a:t>
            </a:fld>
            <a:endParaRPr lang="sv-SE"/>
          </a:p>
        </p:txBody>
      </p:sp>
    </p:spTree>
    <p:extLst>
      <p:ext uri="{BB962C8B-B14F-4D97-AF65-F5344CB8AC3E}">
        <p14:creationId xmlns:p14="http://schemas.microsoft.com/office/powerpoint/2010/main" val="39405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5E30AA5-EC98-4A8E-AFAF-B7AFC60E4577}" type="datetimeFigureOut">
              <a:rPr lang="sv-SE" smtClean="0"/>
              <a:t>2022-02-16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AB618E55-ECC8-4B10-864F-81CC7F83EDFB}" type="slidenum">
              <a:rPr lang="sv-SE" smtClean="0"/>
              <a:t>‹#›</a:t>
            </a:fld>
            <a:endParaRPr lang="sv-SE"/>
          </a:p>
        </p:txBody>
      </p:sp>
    </p:spTree>
    <p:extLst>
      <p:ext uri="{BB962C8B-B14F-4D97-AF65-F5344CB8AC3E}">
        <p14:creationId xmlns:p14="http://schemas.microsoft.com/office/powerpoint/2010/main" val="3848689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95300" y="273050"/>
            <a:ext cx="3259006"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5E30AA5-EC98-4A8E-AFAF-B7AFC60E4577}" type="datetimeFigureOut">
              <a:rPr lang="sv-SE" smtClean="0"/>
              <a:t>2022-02-16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B618E55-ECC8-4B10-864F-81CC7F83EDFB}" type="slidenum">
              <a:rPr lang="sv-SE" smtClean="0"/>
              <a:t>‹#›</a:t>
            </a:fld>
            <a:endParaRPr lang="sv-SE"/>
          </a:p>
        </p:txBody>
      </p:sp>
    </p:spTree>
    <p:extLst>
      <p:ext uri="{BB962C8B-B14F-4D97-AF65-F5344CB8AC3E}">
        <p14:creationId xmlns:p14="http://schemas.microsoft.com/office/powerpoint/2010/main" val="4206611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941645" y="4800600"/>
            <a:ext cx="59436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5E30AA5-EC98-4A8E-AFAF-B7AFC60E4577}" type="datetimeFigureOut">
              <a:rPr lang="sv-SE" smtClean="0"/>
              <a:t>2022-02-16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B618E55-ECC8-4B10-864F-81CC7F83EDFB}" type="slidenum">
              <a:rPr lang="sv-SE" smtClean="0"/>
              <a:t>‹#›</a:t>
            </a:fld>
            <a:endParaRPr lang="sv-SE"/>
          </a:p>
        </p:txBody>
      </p:sp>
    </p:spTree>
    <p:extLst>
      <p:ext uri="{BB962C8B-B14F-4D97-AF65-F5344CB8AC3E}">
        <p14:creationId xmlns:p14="http://schemas.microsoft.com/office/powerpoint/2010/main" val="869469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30AA5-EC98-4A8E-AFAF-B7AFC60E4577}" type="datetimeFigureOut">
              <a:rPr lang="sv-SE" smtClean="0"/>
              <a:t>2022-02-16</a:t>
            </a:fld>
            <a:endParaRPr lang="sv-SE"/>
          </a:p>
        </p:txBody>
      </p:sp>
      <p:sp>
        <p:nvSpPr>
          <p:cNvPr id="5" name="Platshållare för sidfot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18E55-ECC8-4B10-864F-81CC7F83EDFB}" type="slidenum">
              <a:rPr lang="sv-SE" smtClean="0"/>
              <a:t>‹#›</a:t>
            </a:fld>
            <a:endParaRPr lang="sv-SE"/>
          </a:p>
        </p:txBody>
      </p:sp>
    </p:spTree>
    <p:extLst>
      <p:ext uri="{BB962C8B-B14F-4D97-AF65-F5344CB8AC3E}">
        <p14:creationId xmlns:p14="http://schemas.microsoft.com/office/powerpoint/2010/main" val="1145660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ivsmedelsverket.se/produktion-handel--kontroll/nkp-webben"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livsmedelsverket.se/produktion-handel--kontroll/livsmedelskontroll/resultat-av-offentlig-kontrol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3"/>
          <p:cNvSpPr txBox="1">
            <a:spLocks/>
          </p:cNvSpPr>
          <p:nvPr/>
        </p:nvSpPr>
        <p:spPr>
          <a:xfrm>
            <a:off x="312898" y="620688"/>
            <a:ext cx="9289032" cy="1152128"/>
          </a:xfrm>
          <a:prstGeom prst="rect">
            <a:avLst/>
          </a:prstGeom>
          <a:noFill/>
        </p:spPr>
        <p:txBody>
          <a:bodyPr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2400" b="1" dirty="0" smtClean="0">
                <a:latin typeface="Calibri" panose="020F0502020204030204" pitchFamily="34" charset="0"/>
                <a:cs typeface="Arial" panose="020B0604020202020204" pitchFamily="34" charset="0"/>
              </a:rPr>
              <a:t>Sveriges nationella kontrollplan för livsmedelskedjan 2022-2025</a:t>
            </a:r>
          </a:p>
          <a:p>
            <a:endParaRPr lang="sv-SE" sz="2400" dirty="0" smtClean="0">
              <a:solidFill>
                <a:srgbClr val="E46C0A"/>
              </a:solidFill>
              <a:latin typeface="Calibri" panose="020F0502020204030204" pitchFamily="34" charset="0"/>
              <a:cs typeface="Arial" panose="020B0604020202020204" pitchFamily="34" charset="0"/>
              <a:hlinkClick r:id="rId3"/>
            </a:endParaRPr>
          </a:p>
          <a:p>
            <a:r>
              <a:rPr lang="sv-SE" sz="2400" dirty="0" smtClean="0">
                <a:solidFill>
                  <a:srgbClr val="E46C0A"/>
                </a:solidFill>
                <a:latin typeface="Calibri" panose="020F0502020204030204" pitchFamily="34" charset="0"/>
                <a:cs typeface="Arial" panose="020B0604020202020204" pitchFamily="34" charset="0"/>
                <a:hlinkClick r:id="rId3"/>
              </a:rPr>
              <a:t>www.nkpwebben.se</a:t>
            </a:r>
            <a:endParaRPr lang="sv-SE" sz="2400" dirty="0">
              <a:solidFill>
                <a:srgbClr val="E46C0A"/>
              </a:solidFill>
              <a:latin typeface="Calibri" panose="020F0502020204030204" pitchFamily="34" charset="0"/>
              <a:cs typeface="Arial" panose="020B0604020202020204" pitchFamily="34" charset="0"/>
            </a:endParaRPr>
          </a:p>
        </p:txBody>
      </p:sp>
      <p:pic>
        <p:nvPicPr>
          <p:cNvPr id="2" name="Bildobjekt 1"/>
          <p:cNvPicPr>
            <a:picLocks noChangeAspect="1"/>
          </p:cNvPicPr>
          <p:nvPr/>
        </p:nvPicPr>
        <p:blipFill rotWithShape="1">
          <a:blip r:embed="rId4"/>
          <a:srcRect t="10101" r="1176" b="5901"/>
          <a:stretch/>
        </p:blipFill>
        <p:spPr>
          <a:xfrm>
            <a:off x="456914" y="1988840"/>
            <a:ext cx="9001000" cy="4303508"/>
          </a:xfrm>
          <a:prstGeom prst="rect">
            <a:avLst/>
          </a:prstGeom>
        </p:spPr>
      </p:pic>
    </p:spTree>
    <p:extLst>
      <p:ext uri="{BB962C8B-B14F-4D97-AF65-F5344CB8AC3E}">
        <p14:creationId xmlns:p14="http://schemas.microsoft.com/office/powerpoint/2010/main" val="1874599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Planering och uppföljning – </a:t>
            </a:r>
            <a:br>
              <a:rPr lang="sv-SE" dirty="0" smtClean="0"/>
            </a:br>
            <a:r>
              <a:rPr lang="sv-SE" sz="3100" dirty="0" smtClean="0"/>
              <a:t>Nationella kontrollplanen (NKP) och </a:t>
            </a:r>
            <a:r>
              <a:rPr lang="sv-SE" sz="3100" dirty="0"/>
              <a:t>Å</a:t>
            </a:r>
            <a:r>
              <a:rPr lang="sv-SE" sz="3100" dirty="0" smtClean="0"/>
              <a:t>rliga rapporten (ÅR)</a:t>
            </a:r>
            <a:endParaRPr lang="sv-SE" sz="3600" dirty="0"/>
          </a:p>
        </p:txBody>
      </p:sp>
      <p:pic>
        <p:nvPicPr>
          <p:cNvPr id="7" name="Platshållare för innehåll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55427" y="1645388"/>
            <a:ext cx="3405485" cy="3577021"/>
          </a:xfrm>
        </p:spPr>
      </p:pic>
      <p:graphicFrame>
        <p:nvGraphicFramePr>
          <p:cNvPr id="8" name="Platshållare för innehåll 7"/>
          <p:cNvGraphicFramePr>
            <a:graphicFrameLocks noGrp="1"/>
          </p:cNvGraphicFramePr>
          <p:nvPr>
            <p:ph sz="half" idx="2"/>
            <p:extLst>
              <p:ext uri="{D42A27DB-BD31-4B8C-83A1-F6EECF244321}">
                <p14:modId xmlns:p14="http://schemas.microsoft.com/office/powerpoint/2010/main" val="541628041"/>
              </p:ext>
            </p:extLst>
          </p:nvPr>
        </p:nvGraphicFramePr>
        <p:xfrm>
          <a:off x="4880992" y="1484784"/>
          <a:ext cx="4248472" cy="5257638"/>
        </p:xfrm>
        <a:graphic>
          <a:graphicData uri="http://schemas.openxmlformats.org/drawingml/2006/table">
            <a:tbl>
              <a:tblPr/>
              <a:tblGrid>
                <a:gridCol w="1219542">
                  <a:extLst>
                    <a:ext uri="{9D8B030D-6E8A-4147-A177-3AD203B41FA5}">
                      <a16:colId xmlns:a16="http://schemas.microsoft.com/office/drawing/2014/main" val="2493513177"/>
                    </a:ext>
                  </a:extLst>
                </a:gridCol>
                <a:gridCol w="3028930">
                  <a:extLst>
                    <a:ext uri="{9D8B030D-6E8A-4147-A177-3AD203B41FA5}">
                      <a16:colId xmlns:a16="http://schemas.microsoft.com/office/drawing/2014/main" val="3560946774"/>
                    </a:ext>
                  </a:extLst>
                </a:gridCol>
              </a:tblGrid>
              <a:tr h="881085">
                <a:tc>
                  <a:txBody>
                    <a:bodyPr/>
                    <a:lstStyle/>
                    <a:p>
                      <a:r>
                        <a:rPr lang="sv-SE" sz="1600" dirty="0">
                          <a:solidFill>
                            <a:srgbClr val="333333"/>
                          </a:solidFill>
                          <a:effectLst/>
                        </a:rPr>
                        <a:t>JANUARI</a:t>
                      </a:r>
                      <a:r>
                        <a:rPr lang="sv-SE" sz="1600" dirty="0" smtClean="0">
                          <a:solidFill>
                            <a:srgbClr val="333333"/>
                          </a:solidFill>
                          <a:effectLst/>
                        </a:rPr>
                        <a:t>/</a:t>
                      </a:r>
                    </a:p>
                    <a:p>
                      <a:r>
                        <a:rPr lang="sv-SE" sz="1600" dirty="0" smtClean="0">
                          <a:solidFill>
                            <a:srgbClr val="333333"/>
                          </a:solidFill>
                          <a:effectLst/>
                        </a:rPr>
                        <a:t>FEBRUARI</a:t>
                      </a:r>
                      <a:endParaRPr lang="sv-SE" sz="1600" dirty="0">
                        <a:solidFill>
                          <a:srgbClr val="333333"/>
                        </a:solidFill>
                        <a:effectLst/>
                      </a:endParaRPr>
                    </a:p>
                  </a:txBody>
                  <a:tcPr marL="48310" marR="48310" marT="24155" marB="34507" anchor="ctr">
                    <a:lnL>
                      <a:noFill/>
                    </a:lnL>
                    <a:lnR>
                      <a:noFill/>
                    </a:lnR>
                    <a:lnT>
                      <a:noFill/>
                    </a:lnT>
                    <a:lnB w="6350" cap="flat" cmpd="sng" algn="ctr">
                      <a:solidFill>
                        <a:srgbClr val="A9A9A9"/>
                      </a:solidFill>
                      <a:prstDash val="solid"/>
                      <a:round/>
                      <a:headEnd type="none" w="med" len="med"/>
                      <a:tailEnd type="none" w="med" len="med"/>
                    </a:lnB>
                  </a:tcPr>
                </a:tc>
                <a:tc>
                  <a:txBody>
                    <a:bodyPr/>
                    <a:lstStyle/>
                    <a:p>
                      <a:r>
                        <a:rPr lang="sv-SE" sz="1600" dirty="0">
                          <a:solidFill>
                            <a:srgbClr val="333333"/>
                          </a:solidFill>
                          <a:effectLst/>
                        </a:rPr>
                        <a:t>Nytt </a:t>
                      </a:r>
                      <a:r>
                        <a:rPr lang="sv-SE" sz="1600" dirty="0" err="1" smtClean="0">
                          <a:solidFill>
                            <a:srgbClr val="333333"/>
                          </a:solidFill>
                          <a:effectLst/>
                        </a:rPr>
                        <a:t>kontrollår</a:t>
                      </a:r>
                      <a:r>
                        <a:rPr lang="sv-SE" sz="1600" baseline="0" dirty="0">
                          <a:solidFill>
                            <a:srgbClr val="333333"/>
                          </a:solidFill>
                          <a:effectLst/>
                        </a:rPr>
                        <a:t> </a:t>
                      </a:r>
                      <a:r>
                        <a:rPr lang="sv-SE" sz="1600" baseline="0" dirty="0" smtClean="0">
                          <a:solidFill>
                            <a:srgbClr val="333333"/>
                          </a:solidFill>
                          <a:effectLst/>
                        </a:rPr>
                        <a:t>- k</a:t>
                      </a:r>
                      <a:r>
                        <a:rPr lang="sv-SE" sz="1600" dirty="0" smtClean="0">
                          <a:solidFill>
                            <a:srgbClr val="333333"/>
                          </a:solidFill>
                          <a:effectLst/>
                        </a:rPr>
                        <a:t>ontrollen startar.</a:t>
                      </a:r>
                    </a:p>
                    <a:p>
                      <a:r>
                        <a:rPr lang="sv-SE" sz="1600" dirty="0" smtClean="0">
                          <a:solidFill>
                            <a:srgbClr val="333333"/>
                          </a:solidFill>
                          <a:effectLst/>
                        </a:rPr>
                        <a:t>Inrapportering</a:t>
                      </a:r>
                      <a:r>
                        <a:rPr lang="sv-SE" sz="1600" baseline="0" dirty="0" smtClean="0">
                          <a:solidFill>
                            <a:srgbClr val="333333"/>
                          </a:solidFill>
                          <a:effectLst/>
                        </a:rPr>
                        <a:t> och analys </a:t>
                      </a:r>
                      <a:r>
                        <a:rPr lang="sv-SE" sz="1600" dirty="0" smtClean="0">
                          <a:solidFill>
                            <a:srgbClr val="333333"/>
                          </a:solidFill>
                          <a:effectLst/>
                        </a:rPr>
                        <a:t>av föregående års kontrollresultat.</a:t>
                      </a:r>
                      <a:endParaRPr lang="sv-SE" sz="1600" dirty="0">
                        <a:solidFill>
                          <a:srgbClr val="333333"/>
                        </a:solidFill>
                        <a:effectLst/>
                      </a:endParaRPr>
                    </a:p>
                  </a:txBody>
                  <a:tcPr marL="48310" marR="48310" marT="24155" marB="34507" anchor="ctr">
                    <a:lnL>
                      <a:noFill/>
                    </a:lnL>
                    <a:lnR>
                      <a:noFill/>
                    </a:lnR>
                    <a:lnT>
                      <a:noFill/>
                    </a:lnT>
                    <a:lnB w="6350" cap="flat" cmpd="sng" algn="ctr">
                      <a:solidFill>
                        <a:srgbClr val="A9A9A9"/>
                      </a:solidFill>
                      <a:prstDash val="solid"/>
                      <a:round/>
                      <a:headEnd type="none" w="med" len="med"/>
                      <a:tailEnd type="none" w="med" len="med"/>
                    </a:lnB>
                  </a:tcPr>
                </a:tc>
                <a:extLst>
                  <a:ext uri="{0D108BD9-81ED-4DB2-BD59-A6C34878D82A}">
                    <a16:rowId xmlns:a16="http://schemas.microsoft.com/office/drawing/2014/main" val="2787651028"/>
                  </a:ext>
                </a:extLst>
              </a:tr>
              <a:tr h="673309">
                <a:tc>
                  <a:txBody>
                    <a:bodyPr/>
                    <a:lstStyle/>
                    <a:p>
                      <a:r>
                        <a:rPr lang="sv-SE" sz="1600" dirty="0">
                          <a:solidFill>
                            <a:srgbClr val="333333"/>
                          </a:solidFill>
                          <a:effectLst/>
                        </a:rPr>
                        <a:t>MARS</a:t>
                      </a:r>
                      <a:r>
                        <a:rPr lang="sv-SE" sz="1600" dirty="0" smtClean="0">
                          <a:solidFill>
                            <a:srgbClr val="333333"/>
                          </a:solidFill>
                          <a:effectLst/>
                        </a:rPr>
                        <a:t>/</a:t>
                      </a:r>
                    </a:p>
                    <a:p>
                      <a:r>
                        <a:rPr lang="sv-SE" sz="1600" dirty="0" smtClean="0">
                          <a:solidFill>
                            <a:srgbClr val="333333"/>
                          </a:solidFill>
                          <a:effectLst/>
                        </a:rPr>
                        <a:t>APRIL</a:t>
                      </a:r>
                      <a:endParaRPr lang="sv-SE" sz="1600" dirty="0">
                        <a:solidFill>
                          <a:srgbClr val="333333"/>
                        </a:solidFill>
                        <a:effectLst/>
                      </a:endParaRPr>
                    </a:p>
                  </a:txBody>
                  <a:tcPr marL="48310" marR="48310" marT="24155" marB="34507" anchor="ct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smtClean="0">
                          <a:solidFill>
                            <a:srgbClr val="333333"/>
                          </a:solidFill>
                          <a:effectLst/>
                        </a:rPr>
                        <a:t>Fortsatt</a:t>
                      </a:r>
                      <a:r>
                        <a:rPr lang="sv-SE" sz="1600" baseline="0" dirty="0" smtClean="0">
                          <a:solidFill>
                            <a:srgbClr val="333333"/>
                          </a:solidFill>
                          <a:effectLst/>
                        </a:rPr>
                        <a:t> a</a:t>
                      </a:r>
                      <a:r>
                        <a:rPr lang="sv-SE" sz="1600" dirty="0" smtClean="0">
                          <a:solidFill>
                            <a:srgbClr val="333333"/>
                          </a:solidFill>
                          <a:effectLst/>
                        </a:rPr>
                        <a:t>nalys och slutsatser av föregående års kontrollresultat.</a:t>
                      </a:r>
                    </a:p>
                  </a:txBody>
                  <a:tcPr marL="48310" marR="48310" marT="24155" marB="34507" anchor="ct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tcPr>
                </a:tc>
                <a:extLst>
                  <a:ext uri="{0D108BD9-81ED-4DB2-BD59-A6C34878D82A}">
                    <a16:rowId xmlns:a16="http://schemas.microsoft.com/office/drawing/2014/main" val="3207458424"/>
                  </a:ext>
                </a:extLst>
              </a:tr>
              <a:tr h="1015943">
                <a:tc>
                  <a:txBody>
                    <a:bodyPr/>
                    <a:lstStyle/>
                    <a:p>
                      <a:r>
                        <a:rPr lang="sv-SE" sz="1600" dirty="0">
                          <a:solidFill>
                            <a:srgbClr val="333333"/>
                          </a:solidFill>
                          <a:effectLst/>
                        </a:rPr>
                        <a:t>MAJ</a:t>
                      </a:r>
                      <a:r>
                        <a:rPr lang="sv-SE" sz="1600" dirty="0" smtClean="0">
                          <a:solidFill>
                            <a:srgbClr val="333333"/>
                          </a:solidFill>
                          <a:effectLst/>
                        </a:rPr>
                        <a:t>/</a:t>
                      </a:r>
                    </a:p>
                    <a:p>
                      <a:r>
                        <a:rPr lang="sv-SE" sz="1600" dirty="0" smtClean="0">
                          <a:solidFill>
                            <a:srgbClr val="333333"/>
                          </a:solidFill>
                          <a:effectLst/>
                        </a:rPr>
                        <a:t>JUNI</a:t>
                      </a:r>
                      <a:endParaRPr lang="sv-SE" sz="1600" dirty="0">
                        <a:solidFill>
                          <a:srgbClr val="333333"/>
                        </a:solidFill>
                        <a:effectLst/>
                      </a:endParaRPr>
                    </a:p>
                  </a:txBody>
                  <a:tcPr marL="48310" marR="48310" marT="24155" marB="34507" anchor="ct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smtClean="0">
                          <a:solidFill>
                            <a:srgbClr val="333333"/>
                          </a:solidFill>
                          <a:effectLst/>
                        </a:rPr>
                        <a:t>Förankring av årliga rapporten om kontrollen (ÅR)</a:t>
                      </a:r>
                    </a:p>
                    <a:p>
                      <a:r>
                        <a:rPr lang="sv-SE" sz="1600" dirty="0" smtClean="0">
                          <a:solidFill>
                            <a:srgbClr val="333333"/>
                          </a:solidFill>
                          <a:effectLst/>
                        </a:rPr>
                        <a:t>Verksamhetsplaneringen </a:t>
                      </a:r>
                      <a:r>
                        <a:rPr lang="sv-SE" sz="1600" dirty="0">
                          <a:solidFill>
                            <a:srgbClr val="333333"/>
                          </a:solidFill>
                          <a:effectLst/>
                        </a:rPr>
                        <a:t>för nästa år börjar.</a:t>
                      </a:r>
                    </a:p>
                  </a:txBody>
                  <a:tcPr marL="48310" marR="48310" marT="24155" marB="34507" anchor="ct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tcPr>
                </a:tc>
                <a:extLst>
                  <a:ext uri="{0D108BD9-81ED-4DB2-BD59-A6C34878D82A}">
                    <a16:rowId xmlns:a16="http://schemas.microsoft.com/office/drawing/2014/main" val="1525063502"/>
                  </a:ext>
                </a:extLst>
              </a:tr>
              <a:tr h="1015943">
                <a:tc>
                  <a:txBody>
                    <a:bodyPr/>
                    <a:lstStyle/>
                    <a:p>
                      <a:r>
                        <a:rPr lang="sv-SE" sz="1600" dirty="0">
                          <a:solidFill>
                            <a:srgbClr val="333333"/>
                          </a:solidFill>
                          <a:effectLst/>
                        </a:rPr>
                        <a:t>JULI</a:t>
                      </a:r>
                      <a:r>
                        <a:rPr lang="sv-SE" sz="1600" dirty="0" smtClean="0">
                          <a:solidFill>
                            <a:srgbClr val="333333"/>
                          </a:solidFill>
                          <a:effectLst/>
                        </a:rPr>
                        <a:t>/</a:t>
                      </a:r>
                    </a:p>
                    <a:p>
                      <a:r>
                        <a:rPr lang="sv-SE" sz="1600" dirty="0" smtClean="0">
                          <a:solidFill>
                            <a:srgbClr val="333333"/>
                          </a:solidFill>
                          <a:effectLst/>
                        </a:rPr>
                        <a:t>AUGUSTI</a:t>
                      </a:r>
                      <a:endParaRPr lang="sv-SE" sz="1600" dirty="0">
                        <a:solidFill>
                          <a:srgbClr val="333333"/>
                        </a:solidFill>
                        <a:effectLst/>
                      </a:endParaRPr>
                    </a:p>
                  </a:txBody>
                  <a:tcPr marL="48310" marR="48310" marT="24155" marB="34507" anchor="ct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tcPr>
                </a:tc>
                <a:tc>
                  <a:txBody>
                    <a:bodyPr/>
                    <a:lstStyle/>
                    <a:p>
                      <a:r>
                        <a:rPr lang="sv-SE" sz="1600" dirty="0" smtClean="0">
                          <a:solidFill>
                            <a:srgbClr val="333333"/>
                          </a:solidFill>
                          <a:effectLst/>
                        </a:rPr>
                        <a:t>Beslut om årliga rapporten (ÅR) Uppdatering </a:t>
                      </a:r>
                      <a:r>
                        <a:rPr lang="sv-SE" sz="1600" dirty="0">
                          <a:solidFill>
                            <a:srgbClr val="333333"/>
                          </a:solidFill>
                          <a:effectLst/>
                        </a:rPr>
                        <a:t>av mål och aktiviteter i nationella kontrollplanen inleds</a:t>
                      </a:r>
                      <a:r>
                        <a:rPr lang="sv-SE" sz="1600" dirty="0" smtClean="0">
                          <a:solidFill>
                            <a:srgbClr val="333333"/>
                          </a:solidFill>
                          <a:effectLst/>
                        </a:rPr>
                        <a:t>.</a:t>
                      </a:r>
                    </a:p>
                    <a:p>
                      <a:r>
                        <a:rPr lang="sv-SE" sz="1600" dirty="0" smtClean="0">
                          <a:solidFill>
                            <a:srgbClr val="333333"/>
                          </a:solidFill>
                          <a:effectLst/>
                        </a:rPr>
                        <a:t>Verksamhetsplanering. </a:t>
                      </a:r>
                      <a:endParaRPr lang="sv-SE" sz="1600" dirty="0">
                        <a:solidFill>
                          <a:srgbClr val="333333"/>
                        </a:solidFill>
                        <a:effectLst/>
                      </a:endParaRPr>
                    </a:p>
                  </a:txBody>
                  <a:tcPr marL="48310" marR="48310" marT="24155" marB="34507" anchor="ct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tcPr>
                </a:tc>
                <a:extLst>
                  <a:ext uri="{0D108BD9-81ED-4DB2-BD59-A6C34878D82A}">
                    <a16:rowId xmlns:a16="http://schemas.microsoft.com/office/drawing/2014/main" val="4267022139"/>
                  </a:ext>
                </a:extLst>
              </a:tr>
              <a:tr h="536790">
                <a:tc>
                  <a:txBody>
                    <a:bodyPr/>
                    <a:lstStyle/>
                    <a:p>
                      <a:r>
                        <a:rPr lang="sv-SE" sz="1600" dirty="0">
                          <a:solidFill>
                            <a:srgbClr val="333333"/>
                          </a:solidFill>
                          <a:effectLst/>
                        </a:rPr>
                        <a:t>SEPTEMBER</a:t>
                      </a:r>
                      <a:r>
                        <a:rPr lang="sv-SE" sz="1600" dirty="0" smtClean="0">
                          <a:solidFill>
                            <a:srgbClr val="333333"/>
                          </a:solidFill>
                          <a:effectLst/>
                        </a:rPr>
                        <a:t>/</a:t>
                      </a:r>
                    </a:p>
                    <a:p>
                      <a:r>
                        <a:rPr lang="sv-SE" sz="1600" dirty="0" smtClean="0">
                          <a:solidFill>
                            <a:srgbClr val="333333"/>
                          </a:solidFill>
                          <a:effectLst/>
                        </a:rPr>
                        <a:t>OKTOBER</a:t>
                      </a:r>
                      <a:r>
                        <a:rPr lang="sv-SE" sz="1600" dirty="0">
                          <a:solidFill>
                            <a:srgbClr val="333333"/>
                          </a:solidFill>
                          <a:effectLst/>
                        </a:rPr>
                        <a:t> </a:t>
                      </a:r>
                    </a:p>
                  </a:txBody>
                  <a:tcPr marL="48310" marR="48310" marT="24155" marB="34507" anchor="ct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solidFill>
                            <a:srgbClr val="333333"/>
                          </a:solidFill>
                          <a:effectLst/>
                        </a:rPr>
                        <a:t>Publicering av nya mål och </a:t>
                      </a:r>
                      <a:r>
                        <a:rPr lang="sv-SE" sz="1600" dirty="0" smtClean="0">
                          <a:solidFill>
                            <a:srgbClr val="333333"/>
                          </a:solidFill>
                          <a:effectLst/>
                        </a:rPr>
                        <a:t>aktiviteter. Verksamhetsplanering. </a:t>
                      </a:r>
                    </a:p>
                  </a:txBody>
                  <a:tcPr marL="48310" marR="48310" marT="24155" marB="34507" anchor="ct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tcPr>
                </a:tc>
                <a:extLst>
                  <a:ext uri="{0D108BD9-81ED-4DB2-BD59-A6C34878D82A}">
                    <a16:rowId xmlns:a16="http://schemas.microsoft.com/office/drawing/2014/main" val="2045534142"/>
                  </a:ext>
                </a:extLst>
              </a:tr>
              <a:tr h="1088858">
                <a:tc>
                  <a:txBody>
                    <a:bodyPr/>
                    <a:lstStyle/>
                    <a:p>
                      <a:r>
                        <a:rPr lang="sv-SE" sz="1600" dirty="0">
                          <a:solidFill>
                            <a:srgbClr val="333333"/>
                          </a:solidFill>
                          <a:effectLst/>
                        </a:rPr>
                        <a:t>NOVEMBER</a:t>
                      </a:r>
                      <a:r>
                        <a:rPr lang="sv-SE" sz="1600" dirty="0" smtClean="0">
                          <a:solidFill>
                            <a:srgbClr val="333333"/>
                          </a:solidFill>
                          <a:effectLst/>
                        </a:rPr>
                        <a:t>/</a:t>
                      </a:r>
                    </a:p>
                    <a:p>
                      <a:r>
                        <a:rPr lang="sv-SE" sz="1600" dirty="0" smtClean="0">
                          <a:solidFill>
                            <a:srgbClr val="333333"/>
                          </a:solidFill>
                          <a:effectLst/>
                        </a:rPr>
                        <a:t>DECEMBER</a:t>
                      </a:r>
                      <a:r>
                        <a:rPr lang="sv-SE" sz="1600" dirty="0">
                          <a:solidFill>
                            <a:srgbClr val="333333"/>
                          </a:solidFill>
                          <a:effectLst/>
                        </a:rPr>
                        <a:t> </a:t>
                      </a:r>
                    </a:p>
                  </a:txBody>
                  <a:tcPr marL="48310" marR="48310" marT="24155" marB="34507" anchor="ct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tcPr>
                </a:tc>
                <a:tc>
                  <a:txBody>
                    <a:bodyPr/>
                    <a:lstStyle/>
                    <a:p>
                      <a:r>
                        <a:rPr lang="sv-SE" sz="1600" dirty="0">
                          <a:solidFill>
                            <a:srgbClr val="333333"/>
                          </a:solidFill>
                          <a:effectLst/>
                        </a:rPr>
                        <a:t>Regleringsbrev och statlig budget fastställs. Eventuell justering av aktiviteter görs i kontrollplanen.</a:t>
                      </a:r>
                    </a:p>
                  </a:txBody>
                  <a:tcPr marL="48310" marR="48310" marT="24155" marB="34507" anchor="ct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tcPr>
                </a:tc>
                <a:extLst>
                  <a:ext uri="{0D108BD9-81ED-4DB2-BD59-A6C34878D82A}">
                    <a16:rowId xmlns:a16="http://schemas.microsoft.com/office/drawing/2014/main" val="843232912"/>
                  </a:ext>
                </a:extLst>
              </a:tr>
            </a:tbl>
          </a:graphicData>
        </a:graphic>
      </p:graphicFrame>
      <p:sp>
        <p:nvSpPr>
          <p:cNvPr id="3" name="Rektangel 2"/>
          <p:cNvSpPr/>
          <p:nvPr/>
        </p:nvSpPr>
        <p:spPr>
          <a:xfrm>
            <a:off x="1080120" y="5517232"/>
            <a:ext cx="3080792" cy="369332"/>
          </a:xfrm>
          <a:prstGeom prst="rect">
            <a:avLst/>
          </a:prstGeom>
        </p:spPr>
        <p:txBody>
          <a:bodyPr wrap="square">
            <a:spAutoFit/>
          </a:bodyPr>
          <a:lstStyle/>
          <a:p>
            <a:r>
              <a:rPr lang="sv-SE" dirty="0" smtClean="0">
                <a:hlinkClick r:id="rId4"/>
              </a:rPr>
              <a:t>Resultat av offentlig kontroll</a:t>
            </a:r>
            <a:endParaRPr lang="sv-SE" dirty="0"/>
          </a:p>
        </p:txBody>
      </p:sp>
    </p:spTree>
    <p:extLst>
      <p:ext uri="{BB962C8B-B14F-4D97-AF65-F5344CB8AC3E}">
        <p14:creationId xmlns:p14="http://schemas.microsoft.com/office/powerpoint/2010/main" val="3330712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3"/>
          <p:cNvSpPr txBox="1">
            <a:spLocks/>
          </p:cNvSpPr>
          <p:nvPr/>
        </p:nvSpPr>
        <p:spPr>
          <a:xfrm>
            <a:off x="632520" y="908720"/>
            <a:ext cx="8011391" cy="1010652"/>
          </a:xfrm>
          <a:prstGeom prst="rect">
            <a:avLst/>
          </a:prstGeom>
          <a:noFill/>
        </p:spPr>
        <p:txBody>
          <a:bodyPr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sv-SE" sz="3200" b="1" dirty="0" smtClean="0"/>
              <a:t>Tillsammans ser vi till att Sverige har friska djur, sunda växter, ett gott djurskydd </a:t>
            </a:r>
            <a:r>
              <a:rPr lang="sv-SE" sz="3200" b="1" dirty="0"/>
              <a:t>och säkra </a:t>
            </a:r>
            <a:r>
              <a:rPr lang="sv-SE" sz="3200" b="1" dirty="0" smtClean="0"/>
              <a:t>livsmedel!</a:t>
            </a:r>
          </a:p>
          <a:p>
            <a:pPr lvl="1" algn="ctr"/>
            <a:endParaRPr lang="sv-SE" sz="2800" dirty="0"/>
          </a:p>
          <a:p>
            <a:pPr lvl="1" algn="ctr"/>
            <a:endParaRPr lang="sv-SE" sz="2800" dirty="0" smtClean="0"/>
          </a:p>
        </p:txBody>
      </p:sp>
      <p:pic>
        <p:nvPicPr>
          <p:cNvPr id="1026" name="Picture 2" descr="https://www.livsmedelsverket.se/globalassets/produktion-handel-kontroll/nkp/bilder/myror_puff.jpg/ContentDefa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760" y="3140968"/>
            <a:ext cx="4069085" cy="2581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79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3"/>
          <p:cNvSpPr txBox="1">
            <a:spLocks/>
          </p:cNvSpPr>
          <p:nvPr/>
        </p:nvSpPr>
        <p:spPr>
          <a:xfrm>
            <a:off x="560512" y="476672"/>
            <a:ext cx="8856984" cy="1152128"/>
          </a:xfrm>
          <a:prstGeom prst="rect">
            <a:avLst/>
          </a:prstGeom>
          <a:noFill/>
        </p:spPr>
        <p:txBody>
          <a:bodyPr lIns="0" tIns="0" rIns="0" bIns="0" anchor="t">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sv-SE" sz="2800" dirty="0"/>
              <a:t>Den här presentationen har tagits fram av </a:t>
            </a:r>
            <a:endParaRPr lang="sv-SE" sz="2800" dirty="0" smtClean="0"/>
          </a:p>
          <a:p>
            <a:pPr lvl="1" algn="ctr"/>
            <a:r>
              <a:rPr lang="sv-SE" sz="2800" dirty="0" smtClean="0"/>
              <a:t>Livsmedelsverket </a:t>
            </a:r>
            <a:r>
              <a:rPr lang="sv-SE" sz="2800" dirty="0"/>
              <a:t>och Jordbruksverket </a:t>
            </a:r>
            <a:r>
              <a:rPr lang="sv-SE" sz="2800" dirty="0" smtClean="0"/>
              <a:t>gemensamt</a:t>
            </a:r>
            <a:endParaRPr lang="sv-SE" sz="2800"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480" y="6237312"/>
            <a:ext cx="3097695" cy="432000"/>
          </a:xfrm>
          <a:prstGeom prst="rect">
            <a:avLst/>
          </a:prstGeom>
        </p:spPr>
      </p:pic>
      <p:pic>
        <p:nvPicPr>
          <p:cNvPr id="7" name="Bildobjekt 6"/>
          <p:cNvPicPr/>
          <p:nvPr/>
        </p:nvPicPr>
        <p:blipFill>
          <a:blip r:embed="rId4" cstate="print">
            <a:extLst>
              <a:ext uri="{28A0092B-C50C-407E-A947-70E740481C1C}">
                <a14:useLocalDpi xmlns:a14="http://schemas.microsoft.com/office/drawing/2010/main" val="0"/>
              </a:ext>
            </a:extLst>
          </a:blip>
          <a:stretch>
            <a:fillRect/>
          </a:stretch>
        </p:blipFill>
        <p:spPr>
          <a:xfrm>
            <a:off x="8553400" y="5781800"/>
            <a:ext cx="1078865" cy="914400"/>
          </a:xfrm>
          <a:prstGeom prst="rect">
            <a:avLst/>
          </a:prstGeom>
        </p:spPr>
      </p:pic>
      <p:pic>
        <p:nvPicPr>
          <p:cNvPr id="2" name="Bildobjekt 1"/>
          <p:cNvPicPr>
            <a:picLocks noChangeAspect="1"/>
          </p:cNvPicPr>
          <p:nvPr/>
        </p:nvPicPr>
        <p:blipFill>
          <a:blip r:embed="rId5"/>
          <a:stretch>
            <a:fillRect/>
          </a:stretch>
        </p:blipFill>
        <p:spPr>
          <a:xfrm>
            <a:off x="17621" y="1628800"/>
            <a:ext cx="9838701" cy="4060222"/>
          </a:xfrm>
          <a:prstGeom prst="rect">
            <a:avLst/>
          </a:prstGeom>
        </p:spPr>
      </p:pic>
      <p:pic>
        <p:nvPicPr>
          <p:cNvPr id="3" name="Bildobjekt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6976" y="5938526"/>
            <a:ext cx="1440160" cy="757674"/>
          </a:xfrm>
          <a:prstGeom prst="rect">
            <a:avLst/>
          </a:prstGeom>
        </p:spPr>
      </p:pic>
    </p:spTree>
    <p:extLst>
      <p:ext uri="{BB962C8B-B14F-4D97-AF65-F5344CB8AC3E}">
        <p14:creationId xmlns:p14="http://schemas.microsoft.com/office/powerpoint/2010/main" val="2065914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descr="j0411667.jpg"/>
          <p:cNvPicPr/>
          <p:nvPr/>
        </p:nvPicPr>
        <p:blipFill>
          <a:blip r:embed="rId3" cstate="print"/>
          <a:srcRect t="16098" b="5672"/>
          <a:stretch>
            <a:fillRect/>
          </a:stretch>
        </p:blipFill>
        <p:spPr>
          <a:xfrm>
            <a:off x="502915" y="1258731"/>
            <a:ext cx="1998222" cy="1437361"/>
          </a:xfrm>
          <a:prstGeom prst="rect">
            <a:avLst/>
          </a:prstGeom>
        </p:spPr>
      </p:pic>
      <p:pic>
        <p:nvPicPr>
          <p:cNvPr id="3" name="Picture 4" descr="http://www.svenskmjolk.se/Global/Bildbank/Kor%20och%20kalvar/Kor_p%c3%a5_stig.JPG"/>
          <p:cNvPicPr>
            <a:picLocks noChangeAspect="1" noChangeArrowheads="1"/>
          </p:cNvPicPr>
          <p:nvPr/>
        </p:nvPicPr>
        <p:blipFill>
          <a:blip r:embed="rId4" cstate="print"/>
          <a:srcRect/>
          <a:stretch>
            <a:fillRect/>
          </a:stretch>
        </p:blipFill>
        <p:spPr bwMode="auto">
          <a:xfrm>
            <a:off x="1280592" y="2374539"/>
            <a:ext cx="2174744" cy="1506222"/>
          </a:xfrm>
          <a:prstGeom prst="rect">
            <a:avLst/>
          </a:prstGeom>
          <a:noFill/>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0766" y="4244306"/>
            <a:ext cx="2093781" cy="1413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3848" y="3484481"/>
            <a:ext cx="2093780" cy="1399916"/>
          </a:xfrm>
          <a:prstGeom prst="rect">
            <a:avLst/>
          </a:prstGeom>
          <a:noFill/>
          <a:ln w="9525">
            <a:noFill/>
            <a:round/>
            <a:headEnd/>
            <a:tailEnd/>
          </a:ln>
          <a:extLst>
            <a:ext uri="{909E8E84-426E-40DD-AFC4-6F175D3DCCD1}">
              <a14:hiddenFill xmlns:a14="http://schemas.microsoft.com/office/drawing/2010/main">
                <a:solidFill>
                  <a:schemeClr val="accent1"/>
                </a:solidFill>
              </a14:hiddenFill>
            </a:ext>
          </a:extLst>
        </p:spPr>
      </p:pic>
      <p:sp>
        <p:nvSpPr>
          <p:cNvPr id="9" name="Rubrik 1"/>
          <p:cNvSpPr txBox="1">
            <a:spLocks/>
          </p:cNvSpPr>
          <p:nvPr/>
        </p:nvSpPr>
        <p:spPr>
          <a:xfrm>
            <a:off x="3078950" y="764704"/>
            <a:ext cx="4136622" cy="1143000"/>
          </a:xfrm>
          <a:prstGeom prst="rect">
            <a:avLst/>
          </a:prstGeom>
        </p:spPr>
        <p:txBody>
          <a:bodyPr>
            <a:noAutofit/>
          </a:bodyPr>
          <a:lstStyle>
            <a:lvl1pPr algn="l" defTabSz="914400" rtl="0" eaLnBrk="1" latinLnBrk="0" hangingPunct="1">
              <a:spcBef>
                <a:spcPct val="0"/>
              </a:spcBef>
              <a:buNone/>
              <a:defRPr sz="4400" kern="1200">
                <a:solidFill>
                  <a:srgbClr val="D16309"/>
                </a:solidFill>
                <a:latin typeface="+mj-lt"/>
                <a:ea typeface="+mj-ea"/>
                <a:cs typeface="+mj-cs"/>
              </a:defRPr>
            </a:lvl1pPr>
          </a:lstStyle>
          <a:p>
            <a:r>
              <a:rPr lang="sv-SE" sz="3900" dirty="0" smtClean="0">
                <a:solidFill>
                  <a:schemeClr val="tx1"/>
                </a:solidFill>
                <a:latin typeface="Calibri" panose="020F0502020204030204" pitchFamily="34" charset="0"/>
                <a:cs typeface="Arial" panose="020B0604020202020204" pitchFamily="34" charset="0"/>
              </a:rPr>
              <a:t>Livsmedelskedjan</a:t>
            </a:r>
            <a:endParaRPr lang="sv-SE" sz="3900" dirty="0">
              <a:solidFill>
                <a:schemeClr val="tx1"/>
              </a:solidFill>
              <a:latin typeface="Calibri" panose="020F0502020204030204" pitchFamily="34" charset="0"/>
              <a:cs typeface="Arial" panose="020B0604020202020204" pitchFamily="34" charset="0"/>
            </a:endParaRPr>
          </a:p>
        </p:txBody>
      </p:sp>
      <p:pic>
        <p:nvPicPr>
          <p:cNvPr id="14" name="Bild 5" descr="bild 4 bageri"/>
          <p:cNvPicPr/>
          <p:nvPr/>
        </p:nvPicPr>
        <p:blipFill>
          <a:blip r:embed="rId7" cstate="print">
            <a:lum bright="10000"/>
          </a:blip>
          <a:srcRect l="4909" t="12781" r="4444"/>
          <a:stretch>
            <a:fillRect/>
          </a:stretch>
        </p:blipFill>
        <p:spPr bwMode="auto">
          <a:xfrm>
            <a:off x="5779534" y="3520821"/>
            <a:ext cx="2090303" cy="1380218"/>
          </a:xfrm>
          <a:prstGeom prst="rect">
            <a:avLst/>
          </a:prstGeom>
          <a:noFill/>
          <a:ln w="9525">
            <a:noFill/>
            <a:miter lim="800000"/>
            <a:headEnd/>
            <a:tailEnd/>
          </a:ln>
        </p:spPr>
      </p:pic>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9184" y="2608361"/>
            <a:ext cx="2115551" cy="1301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9" descr="\\livsmedelsverk\upp\Users\kabs\Mina bilder\Pojke hylvar ost_Svensk Mjölk.jpg"/>
          <p:cNvPicPr>
            <a:picLocks noChangeAspect="1" noChangeArrowheads="1"/>
          </p:cNvPicPr>
          <p:nvPr/>
        </p:nvPicPr>
        <p:blipFill>
          <a:blip r:embed="rId9" cstate="print"/>
          <a:srcRect/>
          <a:stretch>
            <a:fillRect/>
          </a:stretch>
        </p:blipFill>
        <p:spPr bwMode="auto">
          <a:xfrm>
            <a:off x="7473280" y="1307066"/>
            <a:ext cx="1847069" cy="1401854"/>
          </a:xfrm>
          <a:prstGeom prst="rect">
            <a:avLst/>
          </a:prstGeom>
          <a:noFill/>
        </p:spPr>
      </p:pic>
    </p:spTree>
    <p:extLst>
      <p:ext uri="{BB962C8B-B14F-4D97-AF65-F5344CB8AC3E}">
        <p14:creationId xmlns:p14="http://schemas.microsoft.com/office/powerpoint/2010/main" val="875277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520" y="1556792"/>
            <a:ext cx="8673886" cy="3525067"/>
          </a:xfrm>
          <a:prstGeom prst="rect">
            <a:avLst/>
          </a:prstGeom>
        </p:spPr>
      </p:pic>
    </p:spTree>
    <p:extLst>
      <p:ext uri="{BB962C8B-B14F-4D97-AF65-F5344CB8AC3E}">
        <p14:creationId xmlns:p14="http://schemas.microsoft.com/office/powerpoint/2010/main" val="4078802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3"/>
          <p:cNvSpPr txBox="1">
            <a:spLocks/>
          </p:cNvSpPr>
          <p:nvPr/>
        </p:nvSpPr>
        <p:spPr>
          <a:xfrm>
            <a:off x="368063" y="786154"/>
            <a:ext cx="8279960" cy="1152128"/>
          </a:xfrm>
          <a:prstGeom prst="rect">
            <a:avLst/>
          </a:prstGeom>
          <a:noFill/>
        </p:spPr>
        <p:txBody>
          <a:bodyPr lIns="0" tIns="0" rIns="0" bIns="0" anchor="t">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4000" dirty="0" smtClean="0">
                <a:latin typeface="Calibri" panose="020F0502020204030204" pitchFamily="34" charset="0"/>
                <a:cs typeface="Arial" panose="020B0604020202020204" pitchFamily="34" charset="0"/>
              </a:rPr>
              <a:t>En styrande helhet</a:t>
            </a:r>
            <a:endParaRPr lang="sv-SE" sz="4000" dirty="0">
              <a:latin typeface="Calibri" panose="020F0502020204030204" pitchFamily="34" charset="0"/>
              <a:cs typeface="Arial" panose="020B0604020202020204" pitchFamily="34" charset="0"/>
            </a:endParaRPr>
          </a:p>
        </p:txBody>
      </p:sp>
      <p:grpSp>
        <p:nvGrpSpPr>
          <p:cNvPr id="8" name="Group 2"/>
          <p:cNvGrpSpPr>
            <a:grpSpLocks noGrp="1"/>
          </p:cNvGrpSpPr>
          <p:nvPr/>
        </p:nvGrpSpPr>
        <p:grpSpPr bwMode="auto">
          <a:xfrm>
            <a:off x="704528" y="1356538"/>
            <a:ext cx="8424935" cy="5030564"/>
            <a:chOff x="2910" y="3559"/>
            <a:chExt cx="6510" cy="4840"/>
          </a:xfrm>
        </p:grpSpPr>
        <p:grpSp>
          <p:nvGrpSpPr>
            <p:cNvPr id="9" name="Group 3"/>
            <p:cNvGrpSpPr>
              <a:grpSpLocks/>
            </p:cNvGrpSpPr>
            <p:nvPr/>
          </p:nvGrpSpPr>
          <p:grpSpPr bwMode="auto">
            <a:xfrm>
              <a:off x="7614" y="3817"/>
              <a:ext cx="1806" cy="4200"/>
              <a:chOff x="7614" y="3817"/>
              <a:chExt cx="1806" cy="4200"/>
            </a:xfrm>
          </p:grpSpPr>
          <p:sp>
            <p:nvSpPr>
              <p:cNvPr id="33" name="Rectangle 4"/>
              <p:cNvSpPr>
                <a:spLocks noChangeArrowheads="1"/>
              </p:cNvSpPr>
              <p:nvPr/>
            </p:nvSpPr>
            <p:spPr bwMode="auto">
              <a:xfrm flipH="1">
                <a:off x="7614" y="3817"/>
                <a:ext cx="1673" cy="4200"/>
              </a:xfrm>
              <a:prstGeom prst="rect">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sv-SE"/>
              </a:p>
            </p:txBody>
          </p:sp>
          <p:sp>
            <p:nvSpPr>
              <p:cNvPr id="34" name="Text Box 5"/>
              <p:cNvSpPr txBox="1">
                <a:spLocks noChangeArrowheads="1"/>
              </p:cNvSpPr>
              <p:nvPr/>
            </p:nvSpPr>
            <p:spPr bwMode="auto">
              <a:xfrm>
                <a:off x="7845" y="5070"/>
                <a:ext cx="1575" cy="13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fontAlgn="base">
                  <a:spcBef>
                    <a:spcPct val="0"/>
                  </a:spcBef>
                  <a:spcAft>
                    <a:spcPts val="600"/>
                  </a:spcAft>
                </a:pPr>
                <a:r>
                  <a:rPr kumimoji="0" lang="sv-SE" sz="1200" b="0" i="0" u="none" strike="noStrike" cap="none" normalizeH="0" baseline="0" dirty="0" smtClean="0">
                    <a:ln>
                      <a:noFill/>
                    </a:ln>
                    <a:solidFill>
                      <a:schemeClr val="tx1"/>
                    </a:solidFill>
                    <a:effectLst/>
                    <a:latin typeface="Arial" pitchFamily="34" charset="0"/>
                  </a:rPr>
                  <a:t>Kontroll-</a:t>
                </a:r>
              </a:p>
              <a:p>
                <a:pPr lvl="1" fontAlgn="base">
                  <a:spcBef>
                    <a:spcPct val="0"/>
                  </a:spcBef>
                  <a:spcAft>
                    <a:spcPts val="600"/>
                  </a:spcAft>
                </a:pPr>
                <a:r>
                  <a:rPr kumimoji="0" lang="sv-SE" sz="1200" b="0" i="0" u="none" strike="noStrike" cap="none" normalizeH="0" baseline="0" dirty="0" smtClean="0">
                    <a:ln>
                      <a:noFill/>
                    </a:ln>
                    <a:solidFill>
                      <a:schemeClr val="tx1"/>
                    </a:solidFill>
                    <a:effectLst/>
                    <a:latin typeface="Arial" pitchFamily="34" charset="0"/>
                  </a:rPr>
                  <a:t>myndigheternas</a:t>
                </a:r>
              </a:p>
              <a:p>
                <a:pPr lvl="1" fontAlgn="base">
                  <a:spcBef>
                    <a:spcPct val="0"/>
                  </a:spcBef>
                  <a:spcAft>
                    <a:spcPts val="600"/>
                  </a:spcAft>
                </a:pPr>
                <a:r>
                  <a:rPr kumimoji="0" lang="sv-SE" sz="1200" b="0" i="0" u="none" strike="noStrike" cap="none" normalizeH="0" baseline="0" dirty="0" smtClean="0">
                    <a:ln>
                      <a:noFill/>
                    </a:ln>
                    <a:solidFill>
                      <a:schemeClr val="tx1"/>
                    </a:solidFill>
                    <a:effectLst/>
                    <a:latin typeface="Arial" pitchFamily="34" charset="0"/>
                  </a:rPr>
                  <a:t>egna</a:t>
                </a:r>
              </a:p>
              <a:p>
                <a:pPr lvl="1" fontAlgn="base">
                  <a:spcBef>
                    <a:spcPct val="0"/>
                  </a:spcBef>
                  <a:spcAft>
                    <a:spcPts val="600"/>
                  </a:spcAft>
                </a:pPr>
                <a:r>
                  <a:rPr kumimoji="0" lang="sv-SE" sz="1200" b="0" i="0" u="none" strike="noStrike" cap="none" normalizeH="0" baseline="0" dirty="0" smtClean="0">
                    <a:ln>
                      <a:noFill/>
                    </a:ln>
                    <a:solidFill>
                      <a:schemeClr val="tx1"/>
                    </a:solidFill>
                    <a:effectLst/>
                    <a:latin typeface="Arial" pitchFamily="34" charset="0"/>
                  </a:rPr>
                  <a:t>kontrollsystem</a:t>
                </a:r>
                <a:endParaRPr kumimoji="0" lang="sv-SE" sz="2400" b="0" i="0" u="none" strike="noStrike" cap="none" normalizeH="0" baseline="0" dirty="0" smtClean="0">
                  <a:ln>
                    <a:noFill/>
                  </a:ln>
                  <a:solidFill>
                    <a:schemeClr val="tx1"/>
                  </a:solidFill>
                  <a:effectLst/>
                  <a:latin typeface="Arial" pitchFamily="34" charset="0"/>
                </a:endParaRPr>
              </a:p>
            </p:txBody>
          </p:sp>
        </p:grpSp>
        <p:grpSp>
          <p:nvGrpSpPr>
            <p:cNvPr id="10" name="Group 6"/>
            <p:cNvGrpSpPr>
              <a:grpSpLocks/>
            </p:cNvGrpSpPr>
            <p:nvPr/>
          </p:nvGrpSpPr>
          <p:grpSpPr bwMode="auto">
            <a:xfrm>
              <a:off x="4407" y="3559"/>
              <a:ext cx="3693" cy="1266"/>
              <a:chOff x="4407" y="3559"/>
              <a:chExt cx="3693" cy="1266"/>
            </a:xfrm>
          </p:grpSpPr>
          <p:sp>
            <p:nvSpPr>
              <p:cNvPr id="31" name="AutoShape 7"/>
              <p:cNvSpPr>
                <a:spLocks noChangeArrowheads="1"/>
              </p:cNvSpPr>
              <p:nvPr/>
            </p:nvSpPr>
            <p:spPr bwMode="auto">
              <a:xfrm>
                <a:off x="4407" y="3559"/>
                <a:ext cx="3693" cy="1266"/>
              </a:xfrm>
              <a:prstGeom prst="rightArrow">
                <a:avLst>
                  <a:gd name="adj1" fmla="val 50000"/>
                  <a:gd name="adj2" fmla="val 72927"/>
                </a:avLst>
              </a:prstGeom>
              <a:gradFill rotWithShape="0">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endParaRPr lang="sv-SE"/>
              </a:p>
            </p:txBody>
          </p:sp>
          <p:sp>
            <p:nvSpPr>
              <p:cNvPr id="32" name="Text Box 8"/>
              <p:cNvSpPr txBox="1">
                <a:spLocks noChangeArrowheads="1"/>
              </p:cNvSpPr>
              <p:nvPr/>
            </p:nvSpPr>
            <p:spPr bwMode="auto">
              <a:xfrm>
                <a:off x="4459" y="4032"/>
                <a:ext cx="2602" cy="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sv-SE" sz="1200" b="0" i="0" u="none" strike="noStrike" cap="none" normalizeH="0" baseline="0" dirty="0" smtClean="0">
                    <a:ln>
                      <a:noFill/>
                    </a:ln>
                    <a:solidFill>
                      <a:schemeClr val="tx1"/>
                    </a:solidFill>
                    <a:effectLst/>
                    <a:latin typeface="Arial" pitchFamily="34" charset="0"/>
                  </a:rPr>
                  <a:t>Föreskrifter etc</a:t>
                </a:r>
                <a:r>
                  <a:rPr kumimoji="0" lang="sv-SE" sz="1050" b="0" i="0" u="none" strike="noStrike" cap="none" normalizeH="0" baseline="0" dirty="0" smtClean="0">
                    <a:ln>
                      <a:noFill/>
                    </a:ln>
                    <a:solidFill>
                      <a:schemeClr val="tx1"/>
                    </a:solidFill>
                    <a:effectLst/>
                    <a:latin typeface="Arial" pitchFamily="34" charset="0"/>
                  </a:rPr>
                  <a:t>.</a:t>
                </a:r>
                <a:endParaRPr kumimoji="0" lang="sv-SE" sz="2400" b="0" i="0" u="none" strike="noStrike" cap="none" normalizeH="0" baseline="0" dirty="0" smtClean="0">
                  <a:ln>
                    <a:noFill/>
                  </a:ln>
                  <a:solidFill>
                    <a:schemeClr val="tx1"/>
                  </a:solidFill>
                  <a:effectLst/>
                  <a:latin typeface="Arial" pitchFamily="34" charset="0"/>
                </a:endParaRPr>
              </a:p>
            </p:txBody>
          </p:sp>
        </p:grpSp>
        <p:sp>
          <p:nvSpPr>
            <p:cNvPr id="11" name="Rectangle 9"/>
            <p:cNvSpPr>
              <a:spLocks noChangeArrowheads="1"/>
            </p:cNvSpPr>
            <p:nvPr/>
          </p:nvSpPr>
          <p:spPr bwMode="auto">
            <a:xfrm flipH="1">
              <a:off x="4407" y="4509"/>
              <a:ext cx="1442" cy="3546"/>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sv-SE"/>
            </a:p>
          </p:txBody>
        </p:sp>
        <p:grpSp>
          <p:nvGrpSpPr>
            <p:cNvPr id="12" name="Group 10"/>
            <p:cNvGrpSpPr>
              <a:grpSpLocks/>
            </p:cNvGrpSpPr>
            <p:nvPr/>
          </p:nvGrpSpPr>
          <p:grpSpPr bwMode="auto">
            <a:xfrm>
              <a:off x="2910" y="3855"/>
              <a:ext cx="1493" cy="4200"/>
              <a:chOff x="2910" y="3855"/>
              <a:chExt cx="1493" cy="4200"/>
            </a:xfrm>
          </p:grpSpPr>
          <p:sp>
            <p:nvSpPr>
              <p:cNvPr id="29" name="Rectangle 11"/>
              <p:cNvSpPr>
                <a:spLocks noChangeArrowheads="1"/>
              </p:cNvSpPr>
              <p:nvPr/>
            </p:nvSpPr>
            <p:spPr bwMode="auto">
              <a:xfrm flipH="1">
                <a:off x="2910" y="3855"/>
                <a:ext cx="1493" cy="4200"/>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sv-SE"/>
              </a:p>
            </p:txBody>
          </p:sp>
          <p:sp>
            <p:nvSpPr>
              <p:cNvPr id="30" name="Text Box 12"/>
              <p:cNvSpPr txBox="1">
                <a:spLocks noChangeArrowheads="1"/>
              </p:cNvSpPr>
              <p:nvPr/>
            </p:nvSpPr>
            <p:spPr bwMode="auto">
              <a:xfrm>
                <a:off x="2932" y="4147"/>
                <a:ext cx="1380" cy="17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50000"/>
                  </a:lnSpc>
                  <a:spcBef>
                    <a:spcPct val="0"/>
                  </a:spcBef>
                  <a:spcAft>
                    <a:spcPts val="600"/>
                  </a:spcAft>
                  <a:buClrTx/>
                  <a:buSzTx/>
                  <a:buFontTx/>
                  <a:buNone/>
                  <a:tabLst/>
                </a:pPr>
                <a:r>
                  <a:rPr kumimoji="0" lang="sv-SE" sz="1400" b="0" i="0" u="none" strike="noStrike" cap="none" normalizeH="0" baseline="0" dirty="0" smtClean="0">
                    <a:ln>
                      <a:noFill/>
                    </a:ln>
                    <a:solidFill>
                      <a:schemeClr val="tx1"/>
                    </a:solidFill>
                    <a:effectLst/>
                    <a:latin typeface="Arial" pitchFamily="34" charset="0"/>
                  </a:rPr>
                  <a:t>Lagstiftning</a:t>
                </a:r>
                <a:r>
                  <a:rPr lang="sv-SE" sz="1400" dirty="0" smtClean="0">
                    <a:latin typeface="Arial" pitchFamily="34" charset="0"/>
                  </a:rPr>
                  <a:t>, d</a:t>
                </a:r>
                <a:r>
                  <a:rPr kumimoji="0" lang="sv-SE" sz="1400" b="0" i="0" u="none" strike="noStrike" cap="none" normalizeH="0" baseline="0" dirty="0" smtClean="0">
                    <a:ln>
                      <a:noFill/>
                    </a:ln>
                    <a:solidFill>
                      <a:schemeClr val="tx1"/>
                    </a:solidFill>
                    <a:effectLst/>
                    <a:latin typeface="Arial" pitchFamily="34" charset="0"/>
                  </a:rPr>
                  <a:t>irektiv </a:t>
                </a:r>
                <a:r>
                  <a:rPr lang="sv-SE" sz="1400" dirty="0" smtClean="0">
                    <a:latin typeface="Arial" pitchFamily="34" charset="0"/>
                  </a:rPr>
                  <a:t>och</a:t>
                </a:r>
                <a:r>
                  <a:rPr lang="sv-SE" sz="1400" dirty="0">
                    <a:latin typeface="Arial" pitchFamily="34" charset="0"/>
                  </a:rPr>
                  <a:t> </a:t>
                </a:r>
                <a:r>
                  <a:rPr kumimoji="0" lang="sv-SE" sz="1400" b="0" i="0" u="none" strike="noStrike" cap="none" normalizeH="0" baseline="0" dirty="0" smtClean="0">
                    <a:ln>
                      <a:noFill/>
                    </a:ln>
                    <a:solidFill>
                      <a:schemeClr val="tx1"/>
                    </a:solidFill>
                    <a:effectLst/>
                    <a:latin typeface="Arial" pitchFamily="34" charset="0"/>
                  </a:rPr>
                  <a:t>uppdrag från</a:t>
                </a:r>
                <a:r>
                  <a:rPr kumimoji="0" lang="sv-SE" sz="1400" b="0" i="0" u="none" strike="noStrike" cap="none" normalizeH="0" dirty="0" smtClean="0">
                    <a:ln>
                      <a:noFill/>
                    </a:ln>
                    <a:solidFill>
                      <a:schemeClr val="tx1"/>
                    </a:solidFill>
                    <a:effectLst/>
                    <a:latin typeface="Arial" pitchFamily="34" charset="0"/>
                  </a:rPr>
                  <a:t> </a:t>
                </a:r>
                <a:r>
                  <a:rPr lang="sv-SE" sz="1400" dirty="0" smtClean="0">
                    <a:latin typeface="Arial" pitchFamily="34" charset="0"/>
                  </a:rPr>
                  <a:t>l</a:t>
                </a:r>
                <a:r>
                  <a:rPr kumimoji="0" lang="sv-SE" sz="1400" b="0" i="0" u="none" strike="noStrike" cap="none" normalizeH="0" baseline="0" dirty="0" smtClean="0">
                    <a:ln>
                      <a:noFill/>
                    </a:ln>
                    <a:solidFill>
                      <a:schemeClr val="tx1"/>
                    </a:solidFill>
                    <a:effectLst/>
                    <a:latin typeface="Arial" pitchFamily="34" charset="0"/>
                  </a:rPr>
                  <a:t>agstiftaren</a:t>
                </a:r>
              </a:p>
              <a:p>
                <a:pPr marL="0" marR="0" lvl="0" indent="0" algn="l" defTabSz="914400" rtl="0" eaLnBrk="1" fontAlgn="base" latinLnBrk="0" hangingPunct="1">
                  <a:lnSpc>
                    <a:spcPct val="100000"/>
                  </a:lnSpc>
                  <a:spcBef>
                    <a:spcPct val="0"/>
                  </a:spcBef>
                  <a:spcAft>
                    <a:spcPts val="1000"/>
                  </a:spcAft>
                  <a:buClrTx/>
                  <a:buSzTx/>
                  <a:buFontTx/>
                  <a:buNone/>
                  <a:tabLst/>
                </a:pPr>
                <a:r>
                  <a:rPr lang="sv-SE" sz="1200" dirty="0" smtClean="0">
                    <a:latin typeface="Arial" pitchFamily="34" charset="0"/>
                  </a:rPr>
                  <a:t>(EU-lagstiftning, nationell lagstiftning m.m.)</a:t>
                </a:r>
                <a:endParaRPr kumimoji="0" lang="sv-SE" sz="3200" b="0" i="0" u="none" strike="noStrike" cap="none" normalizeH="0" baseline="0" dirty="0" smtClean="0">
                  <a:ln>
                    <a:noFill/>
                  </a:ln>
                  <a:solidFill>
                    <a:schemeClr val="tx1"/>
                  </a:solidFill>
                  <a:effectLst/>
                  <a:latin typeface="Arial" pitchFamily="34" charset="0"/>
                </a:endParaRPr>
              </a:p>
            </p:txBody>
          </p:sp>
        </p:grpSp>
        <p:sp>
          <p:nvSpPr>
            <p:cNvPr id="13" name="Text Box 13"/>
            <p:cNvSpPr txBox="1">
              <a:spLocks noChangeArrowheads="1"/>
            </p:cNvSpPr>
            <p:nvPr/>
          </p:nvSpPr>
          <p:spPr bwMode="auto">
            <a:xfrm>
              <a:off x="4384" y="4771"/>
              <a:ext cx="1472" cy="2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sv-SE" sz="1400" b="1" i="1" u="none" strike="noStrike" cap="none" normalizeH="0" baseline="0" dirty="0" smtClean="0">
                  <a:ln>
                    <a:noFill/>
                  </a:ln>
                  <a:solidFill>
                    <a:schemeClr val="tx1"/>
                  </a:solidFill>
                  <a:effectLst/>
                  <a:latin typeface="Arial" pitchFamily="34" charset="0"/>
                </a:rPr>
                <a:t>Sveriges</a:t>
              </a:r>
              <a:r>
                <a:rPr kumimoji="0" lang="sv-SE" sz="1400" b="1" i="1" u="none" strike="noStrike" cap="none" normalizeH="0" dirty="0" smtClean="0">
                  <a:ln>
                    <a:noFill/>
                  </a:ln>
                  <a:solidFill>
                    <a:schemeClr val="tx1"/>
                  </a:solidFill>
                  <a:effectLst/>
                  <a:latin typeface="Arial" pitchFamily="34" charset="0"/>
                </a:rPr>
                <a:t> nationella </a:t>
              </a:r>
              <a:r>
                <a:rPr kumimoji="0" lang="sv-SE" sz="1400" b="1" i="1" u="none" strike="noStrike" cap="none" normalizeH="0" baseline="0" dirty="0" smtClean="0">
                  <a:ln>
                    <a:noFill/>
                  </a:ln>
                  <a:solidFill>
                    <a:schemeClr val="tx1"/>
                  </a:solidFill>
                  <a:effectLst/>
                  <a:latin typeface="Arial" pitchFamily="34" charset="0"/>
                </a:rPr>
                <a:t>kontrollplan</a:t>
              </a:r>
              <a:r>
                <a:rPr kumimoji="0" lang="sv-SE" sz="1400" b="1" i="1" u="none" strike="noStrike" cap="none" normalizeH="0" dirty="0" smtClean="0">
                  <a:ln>
                    <a:noFill/>
                  </a:ln>
                  <a:solidFill>
                    <a:schemeClr val="tx1"/>
                  </a:solidFill>
                  <a:effectLst/>
                  <a:latin typeface="Arial" pitchFamily="34" charset="0"/>
                </a:rPr>
                <a:t> för livsmedelskedjan</a:t>
              </a:r>
              <a:endParaRPr lang="sv-SE" sz="1400" b="1" i="1" dirty="0">
                <a:latin typeface="Arial" pitchFamily="34" charset="0"/>
              </a:endParaRPr>
            </a:p>
            <a:p>
              <a:pPr fontAlgn="base">
                <a:spcBef>
                  <a:spcPct val="0"/>
                </a:spcBef>
                <a:spcAft>
                  <a:spcPct val="0"/>
                </a:spcAft>
                <a:buFont typeface="Arial" pitchFamily="34" charset="0"/>
                <a:buChar char="-"/>
              </a:pPr>
              <a:r>
                <a:rPr lang="sv-SE" sz="1400" i="1" dirty="0">
                  <a:latin typeface="Arial" pitchFamily="34" charset="0"/>
                </a:rPr>
                <a:t>beskrivning </a:t>
              </a:r>
              <a:br>
                <a:rPr lang="sv-SE" sz="1400" i="1" dirty="0">
                  <a:latin typeface="Arial" pitchFamily="34" charset="0"/>
                </a:rPr>
              </a:br>
              <a:r>
                <a:rPr lang="sv-SE" sz="1400" i="1" dirty="0">
                  <a:latin typeface="Arial" pitchFamily="34" charset="0"/>
                </a:rPr>
                <a:t>av </a:t>
              </a:r>
              <a:r>
                <a:rPr lang="sv-SE" sz="1400" i="1" dirty="0" smtClean="0">
                  <a:latin typeface="Arial" pitchFamily="34" charset="0"/>
                </a:rPr>
                <a:t>kontrollsystemet</a:t>
              </a:r>
            </a:p>
            <a:p>
              <a:pPr fontAlgn="base">
                <a:spcBef>
                  <a:spcPct val="0"/>
                </a:spcBef>
                <a:spcAft>
                  <a:spcPct val="0"/>
                </a:spcAft>
              </a:pPr>
              <a:endParaRPr lang="sv-SE" sz="1400" i="1" dirty="0">
                <a:latin typeface="Arial" pitchFamily="34" charset="0"/>
              </a:endParaRPr>
            </a:p>
            <a:p>
              <a:pPr fontAlgn="base">
                <a:spcBef>
                  <a:spcPct val="0"/>
                </a:spcBef>
                <a:spcAft>
                  <a:spcPct val="0"/>
                </a:spcAft>
                <a:buFont typeface="Arial" pitchFamily="34" charset="0"/>
                <a:buChar char="-"/>
              </a:pPr>
              <a:r>
                <a:rPr kumimoji="0" lang="sv-SE" sz="1400" i="1" u="none" strike="noStrike" cap="none" normalizeH="0" baseline="0" dirty="0" smtClean="0">
                  <a:ln>
                    <a:noFill/>
                  </a:ln>
                  <a:solidFill>
                    <a:schemeClr val="tx1"/>
                  </a:solidFill>
                  <a:effectLst/>
                  <a:latin typeface="Arial" pitchFamily="34" charset="0"/>
                </a:rPr>
                <a:t>mål och prioriteringar</a:t>
              </a:r>
            </a:p>
          </p:txBody>
        </p:sp>
        <p:grpSp>
          <p:nvGrpSpPr>
            <p:cNvPr id="14" name="Group 14"/>
            <p:cNvGrpSpPr>
              <a:grpSpLocks/>
            </p:cNvGrpSpPr>
            <p:nvPr/>
          </p:nvGrpSpPr>
          <p:grpSpPr bwMode="auto">
            <a:xfrm>
              <a:off x="5775" y="4147"/>
              <a:ext cx="2355" cy="1395"/>
              <a:chOff x="5775" y="4147"/>
              <a:chExt cx="2355" cy="1395"/>
            </a:xfrm>
          </p:grpSpPr>
          <p:sp>
            <p:nvSpPr>
              <p:cNvPr id="27" name="AutoShape 15"/>
              <p:cNvSpPr>
                <a:spLocks noChangeArrowheads="1"/>
              </p:cNvSpPr>
              <p:nvPr/>
            </p:nvSpPr>
            <p:spPr bwMode="auto">
              <a:xfrm>
                <a:off x="5855" y="4147"/>
                <a:ext cx="2086" cy="1395"/>
              </a:xfrm>
              <a:prstGeom prst="rightArrow">
                <a:avLst>
                  <a:gd name="adj1" fmla="val 50000"/>
                  <a:gd name="adj2" fmla="val 37384"/>
                </a:avLst>
              </a:prstGeom>
              <a:gradFill rotWithShape="0">
                <a:gsLst>
                  <a:gs pos="0">
                    <a:srgbClr val="FFFFFF"/>
                  </a:gs>
                  <a:gs pos="100000">
                    <a:srgbClr val="D6E3BC"/>
                  </a:gs>
                </a:gsLst>
                <a:lin ang="54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endParaRPr lang="sv-SE"/>
              </a:p>
            </p:txBody>
          </p:sp>
          <p:sp>
            <p:nvSpPr>
              <p:cNvPr id="28" name="Text Box 16"/>
              <p:cNvSpPr txBox="1">
                <a:spLocks noChangeArrowheads="1"/>
              </p:cNvSpPr>
              <p:nvPr/>
            </p:nvSpPr>
            <p:spPr bwMode="auto">
              <a:xfrm>
                <a:off x="5775" y="4680"/>
                <a:ext cx="2355" cy="4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fontAlgn="base">
                  <a:spcBef>
                    <a:spcPct val="0"/>
                  </a:spcBef>
                  <a:spcAft>
                    <a:spcPts val="1000"/>
                  </a:spcAft>
                </a:pPr>
                <a:r>
                  <a:rPr kumimoji="0" lang="sv-SE" sz="1200" b="0" i="0" u="none" strike="noStrike" cap="none" normalizeH="0" baseline="0" dirty="0" smtClean="0">
                    <a:ln>
                      <a:noFill/>
                    </a:ln>
                    <a:solidFill>
                      <a:schemeClr val="tx1"/>
                    </a:solidFill>
                    <a:effectLst/>
                    <a:latin typeface="Arial" pitchFamily="34" charset="0"/>
                  </a:rPr>
                  <a:t>Vägledande dokument</a:t>
                </a:r>
                <a:endParaRPr kumimoji="0" lang="sv-SE" sz="3200" b="0" i="0" u="none" strike="noStrike" cap="none" normalizeH="0" baseline="0" dirty="0" smtClean="0">
                  <a:ln>
                    <a:noFill/>
                  </a:ln>
                  <a:solidFill>
                    <a:schemeClr val="tx1"/>
                  </a:solidFill>
                  <a:effectLst/>
                  <a:latin typeface="Arial" pitchFamily="34" charset="0"/>
                </a:endParaRPr>
              </a:p>
            </p:txBody>
          </p:sp>
        </p:grpSp>
        <p:grpSp>
          <p:nvGrpSpPr>
            <p:cNvPr id="15" name="Group 17"/>
            <p:cNvGrpSpPr>
              <a:grpSpLocks/>
            </p:cNvGrpSpPr>
            <p:nvPr/>
          </p:nvGrpSpPr>
          <p:grpSpPr bwMode="auto">
            <a:xfrm>
              <a:off x="5774" y="4860"/>
              <a:ext cx="2176" cy="1395"/>
              <a:chOff x="5774" y="4860"/>
              <a:chExt cx="2176" cy="1395"/>
            </a:xfrm>
          </p:grpSpPr>
          <p:sp>
            <p:nvSpPr>
              <p:cNvPr id="25" name="AutoShape 18"/>
              <p:cNvSpPr>
                <a:spLocks noChangeArrowheads="1"/>
              </p:cNvSpPr>
              <p:nvPr/>
            </p:nvSpPr>
            <p:spPr bwMode="auto">
              <a:xfrm>
                <a:off x="5864" y="4860"/>
                <a:ext cx="2086" cy="1395"/>
              </a:xfrm>
              <a:prstGeom prst="rightArrow">
                <a:avLst>
                  <a:gd name="adj1" fmla="val 50000"/>
                  <a:gd name="adj2" fmla="val 37384"/>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sv-SE"/>
              </a:p>
            </p:txBody>
          </p:sp>
          <p:sp>
            <p:nvSpPr>
              <p:cNvPr id="26" name="Text Box 19"/>
              <p:cNvSpPr txBox="1">
                <a:spLocks noChangeArrowheads="1"/>
              </p:cNvSpPr>
              <p:nvPr/>
            </p:nvSpPr>
            <p:spPr bwMode="auto">
              <a:xfrm>
                <a:off x="5774" y="5273"/>
                <a:ext cx="2055" cy="6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fontAlgn="base">
                  <a:spcBef>
                    <a:spcPct val="0"/>
                  </a:spcBef>
                  <a:spcAft>
                    <a:spcPts val="1000"/>
                  </a:spcAft>
                </a:pPr>
                <a:r>
                  <a:rPr kumimoji="0" lang="sv-SE" sz="1200" b="0" i="0" u="none" strike="noStrike" cap="none" normalizeH="0" baseline="0" dirty="0" smtClean="0">
                    <a:ln>
                      <a:noFill/>
                    </a:ln>
                    <a:solidFill>
                      <a:schemeClr val="tx1"/>
                    </a:solidFill>
                    <a:effectLst/>
                    <a:latin typeface="Arial" pitchFamily="34" charset="0"/>
                  </a:rPr>
                  <a:t>Myndighetsinterna </a:t>
                </a:r>
                <a:br>
                  <a:rPr kumimoji="0" lang="sv-SE" sz="1200" b="0" i="0" u="none" strike="noStrike" cap="none" normalizeH="0" baseline="0" dirty="0" smtClean="0">
                    <a:ln>
                      <a:noFill/>
                    </a:ln>
                    <a:solidFill>
                      <a:schemeClr val="tx1"/>
                    </a:solidFill>
                    <a:effectLst/>
                    <a:latin typeface="Arial" pitchFamily="34" charset="0"/>
                  </a:rPr>
                </a:br>
                <a:r>
                  <a:rPr kumimoji="0" lang="sv-SE" sz="1200" b="0" i="0" u="none" strike="noStrike" cap="none" normalizeH="0" baseline="0" dirty="0" smtClean="0">
                    <a:ln>
                      <a:noFill/>
                    </a:ln>
                    <a:solidFill>
                      <a:schemeClr val="tx1"/>
                    </a:solidFill>
                    <a:effectLst/>
                    <a:latin typeface="Arial" pitchFamily="34" charset="0"/>
                  </a:rPr>
                  <a:t>styrande dokument</a:t>
                </a:r>
                <a:endParaRPr kumimoji="0" lang="sv-SE" sz="3200" b="0" i="0" u="none" strike="noStrike" cap="none" normalizeH="0" baseline="0" dirty="0" smtClean="0">
                  <a:ln>
                    <a:noFill/>
                  </a:ln>
                  <a:solidFill>
                    <a:schemeClr val="tx1"/>
                  </a:solidFill>
                  <a:effectLst/>
                  <a:latin typeface="Arial" pitchFamily="34" charset="0"/>
                </a:endParaRPr>
              </a:p>
            </p:txBody>
          </p:sp>
        </p:grpSp>
        <p:grpSp>
          <p:nvGrpSpPr>
            <p:cNvPr id="16" name="Group 20"/>
            <p:cNvGrpSpPr>
              <a:grpSpLocks/>
            </p:cNvGrpSpPr>
            <p:nvPr/>
          </p:nvGrpSpPr>
          <p:grpSpPr bwMode="auto">
            <a:xfrm>
              <a:off x="5760" y="5611"/>
              <a:ext cx="2175" cy="1348"/>
              <a:chOff x="5760" y="5611"/>
              <a:chExt cx="2175" cy="1348"/>
            </a:xfrm>
          </p:grpSpPr>
          <p:sp>
            <p:nvSpPr>
              <p:cNvPr id="23" name="AutoShape 21"/>
              <p:cNvSpPr>
                <a:spLocks noChangeArrowheads="1"/>
              </p:cNvSpPr>
              <p:nvPr/>
            </p:nvSpPr>
            <p:spPr bwMode="auto">
              <a:xfrm>
                <a:off x="5849" y="5611"/>
                <a:ext cx="2086" cy="1348"/>
              </a:xfrm>
              <a:prstGeom prst="rightArrow">
                <a:avLst>
                  <a:gd name="adj1" fmla="val 50000"/>
                  <a:gd name="adj2" fmla="val 38687"/>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sv-SE"/>
              </a:p>
            </p:txBody>
          </p:sp>
          <p:sp>
            <p:nvSpPr>
              <p:cNvPr id="24" name="Text Box 22"/>
              <p:cNvSpPr txBox="1">
                <a:spLocks noChangeArrowheads="1"/>
              </p:cNvSpPr>
              <p:nvPr/>
            </p:nvSpPr>
            <p:spPr bwMode="auto">
              <a:xfrm>
                <a:off x="5760" y="6090"/>
                <a:ext cx="1575" cy="4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fontAlgn="base">
                  <a:spcBef>
                    <a:spcPct val="0"/>
                  </a:spcBef>
                  <a:spcAft>
                    <a:spcPts val="1000"/>
                  </a:spcAft>
                </a:pPr>
                <a:r>
                  <a:rPr lang="sv-SE" sz="1200" dirty="0">
                    <a:latin typeface="Arial" pitchFamily="34" charset="0"/>
                  </a:rPr>
                  <a:t>K</a:t>
                </a:r>
                <a:r>
                  <a:rPr kumimoji="0" lang="sv-SE" sz="1200" b="0" i="0" u="none" strike="noStrike" cap="none" normalizeH="0" baseline="0" dirty="0" smtClean="0">
                    <a:ln>
                      <a:noFill/>
                    </a:ln>
                    <a:solidFill>
                      <a:schemeClr val="tx1"/>
                    </a:solidFill>
                    <a:effectLst/>
                    <a:latin typeface="Arial" pitchFamily="34" charset="0"/>
                  </a:rPr>
                  <a:t>ontrollplaner</a:t>
                </a:r>
                <a:endParaRPr kumimoji="0" lang="sv-SE" sz="3200" b="0" i="0" u="none" strike="noStrike" cap="none" normalizeH="0" baseline="0" dirty="0" smtClean="0">
                  <a:ln>
                    <a:noFill/>
                  </a:ln>
                  <a:solidFill>
                    <a:schemeClr val="tx1"/>
                  </a:solidFill>
                  <a:effectLst/>
                  <a:latin typeface="Arial" pitchFamily="34" charset="0"/>
                </a:endParaRPr>
              </a:p>
            </p:txBody>
          </p:sp>
        </p:grpSp>
        <p:grpSp>
          <p:nvGrpSpPr>
            <p:cNvPr id="17" name="Group 23"/>
            <p:cNvGrpSpPr>
              <a:grpSpLocks/>
            </p:cNvGrpSpPr>
            <p:nvPr/>
          </p:nvGrpSpPr>
          <p:grpSpPr bwMode="auto">
            <a:xfrm>
              <a:off x="5775" y="6301"/>
              <a:ext cx="2175" cy="1348"/>
              <a:chOff x="5775" y="6301"/>
              <a:chExt cx="2175" cy="1348"/>
            </a:xfrm>
          </p:grpSpPr>
          <p:sp>
            <p:nvSpPr>
              <p:cNvPr id="21" name="AutoShape 24"/>
              <p:cNvSpPr>
                <a:spLocks noChangeArrowheads="1"/>
              </p:cNvSpPr>
              <p:nvPr/>
            </p:nvSpPr>
            <p:spPr bwMode="auto">
              <a:xfrm>
                <a:off x="5864" y="6301"/>
                <a:ext cx="2086" cy="1348"/>
              </a:xfrm>
              <a:prstGeom prst="rightArrow">
                <a:avLst>
                  <a:gd name="adj1" fmla="val 50000"/>
                  <a:gd name="adj2" fmla="val 38687"/>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endParaRPr lang="sv-SE"/>
              </a:p>
            </p:txBody>
          </p:sp>
          <p:sp>
            <p:nvSpPr>
              <p:cNvPr id="22" name="Text Box 25"/>
              <p:cNvSpPr txBox="1">
                <a:spLocks noChangeArrowheads="1"/>
              </p:cNvSpPr>
              <p:nvPr/>
            </p:nvSpPr>
            <p:spPr bwMode="auto">
              <a:xfrm>
                <a:off x="5775" y="6795"/>
                <a:ext cx="1815" cy="4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fontAlgn="base">
                  <a:spcBef>
                    <a:spcPct val="0"/>
                  </a:spcBef>
                  <a:spcAft>
                    <a:spcPts val="1000"/>
                  </a:spcAft>
                </a:pPr>
                <a:r>
                  <a:rPr kumimoji="0" lang="sv-SE" sz="1200" b="0" i="0" u="none" strike="noStrike" cap="none" normalizeH="0" baseline="0" dirty="0" smtClean="0">
                    <a:ln>
                      <a:noFill/>
                    </a:ln>
                    <a:solidFill>
                      <a:schemeClr val="tx1"/>
                    </a:solidFill>
                    <a:effectLst/>
                    <a:latin typeface="Arial" pitchFamily="34" charset="0"/>
                  </a:rPr>
                  <a:t>Beredskapsplaner</a:t>
                </a:r>
                <a:endParaRPr kumimoji="0" lang="sv-SE" sz="3200" b="0" i="0" u="none" strike="noStrike" cap="none" normalizeH="0" baseline="0" dirty="0" smtClean="0">
                  <a:ln>
                    <a:noFill/>
                  </a:ln>
                  <a:solidFill>
                    <a:schemeClr val="tx1"/>
                  </a:solidFill>
                  <a:effectLst/>
                  <a:latin typeface="Arial" pitchFamily="34" charset="0"/>
                </a:endParaRPr>
              </a:p>
            </p:txBody>
          </p:sp>
        </p:grpSp>
        <p:grpSp>
          <p:nvGrpSpPr>
            <p:cNvPr id="18" name="Group 26"/>
            <p:cNvGrpSpPr>
              <a:grpSpLocks/>
            </p:cNvGrpSpPr>
            <p:nvPr/>
          </p:nvGrpSpPr>
          <p:grpSpPr bwMode="auto">
            <a:xfrm>
              <a:off x="5790" y="7005"/>
              <a:ext cx="2145" cy="1394"/>
              <a:chOff x="5790" y="7005"/>
              <a:chExt cx="2145" cy="1394"/>
            </a:xfrm>
          </p:grpSpPr>
          <p:sp>
            <p:nvSpPr>
              <p:cNvPr id="19" name="AutoShape 27"/>
              <p:cNvSpPr>
                <a:spLocks noChangeArrowheads="1"/>
              </p:cNvSpPr>
              <p:nvPr/>
            </p:nvSpPr>
            <p:spPr bwMode="auto">
              <a:xfrm>
                <a:off x="5849" y="7005"/>
                <a:ext cx="2086" cy="1394"/>
              </a:xfrm>
              <a:prstGeom prst="rightArrow">
                <a:avLst>
                  <a:gd name="adj1" fmla="val 50000"/>
                  <a:gd name="adj2" fmla="val 37410"/>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sv-SE"/>
              </a:p>
            </p:txBody>
          </p:sp>
          <p:sp>
            <p:nvSpPr>
              <p:cNvPr id="20" name="Text Box 28"/>
              <p:cNvSpPr txBox="1">
                <a:spLocks noChangeArrowheads="1"/>
              </p:cNvSpPr>
              <p:nvPr/>
            </p:nvSpPr>
            <p:spPr bwMode="auto">
              <a:xfrm>
                <a:off x="5790" y="7395"/>
                <a:ext cx="156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fontAlgn="base">
                  <a:lnSpc>
                    <a:spcPct val="150000"/>
                  </a:lnSpc>
                  <a:spcBef>
                    <a:spcPct val="0"/>
                  </a:spcBef>
                  <a:spcAft>
                    <a:spcPts val="1000"/>
                  </a:spcAft>
                </a:pPr>
                <a:r>
                  <a:rPr kumimoji="0" lang="sv-SE" sz="900" b="0" i="0" u="none" strike="noStrike" cap="none" normalizeH="0" baseline="0" dirty="0" smtClean="0">
                    <a:ln>
                      <a:noFill/>
                    </a:ln>
                    <a:solidFill>
                      <a:schemeClr val="tx1"/>
                    </a:solidFill>
                    <a:effectLst/>
                    <a:latin typeface="Arial" pitchFamily="34" charset="0"/>
                  </a:rPr>
                  <a:t> </a:t>
                </a:r>
                <a:r>
                  <a:rPr kumimoji="0" lang="sv-SE" sz="1200" b="0" i="0" u="none" strike="noStrike" cap="none" normalizeH="0" baseline="0" dirty="0" smtClean="0">
                    <a:ln>
                      <a:noFill/>
                    </a:ln>
                    <a:solidFill>
                      <a:schemeClr val="tx1"/>
                    </a:solidFill>
                    <a:effectLst/>
                    <a:latin typeface="Arial" pitchFamily="34" charset="0"/>
                  </a:rPr>
                  <a:t>Mål och</a:t>
                </a:r>
                <a:r>
                  <a:rPr kumimoji="0" lang="sv-SE" sz="1200" b="0" i="0" u="none" strike="noStrike" cap="none" normalizeH="0" dirty="0" smtClean="0">
                    <a:ln>
                      <a:noFill/>
                    </a:ln>
                    <a:solidFill>
                      <a:schemeClr val="tx1"/>
                    </a:solidFill>
                    <a:effectLst/>
                    <a:latin typeface="Arial" pitchFamily="34" charset="0"/>
                  </a:rPr>
                  <a:t> </a:t>
                </a:r>
                <a:r>
                  <a:rPr kumimoji="0" lang="sv-SE" sz="1200" b="0" i="0" u="none" strike="noStrike" cap="none" normalizeH="0" baseline="0" dirty="0" smtClean="0">
                    <a:ln>
                      <a:noFill/>
                    </a:ln>
                    <a:solidFill>
                      <a:schemeClr val="tx1"/>
                    </a:solidFill>
                    <a:effectLst/>
                    <a:latin typeface="Arial" pitchFamily="34" charset="0"/>
                  </a:rPr>
                  <a:t>prioriteringar</a:t>
                </a:r>
              </a:p>
            </p:txBody>
          </p:sp>
        </p:grpSp>
      </p:grpSp>
    </p:spTree>
    <p:extLst>
      <p:ext uri="{BB962C8B-B14F-4D97-AF65-F5344CB8AC3E}">
        <p14:creationId xmlns:p14="http://schemas.microsoft.com/office/powerpoint/2010/main" val="1101759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a:xfrm>
            <a:off x="850180" y="1844824"/>
            <a:ext cx="8280000" cy="3744000"/>
          </a:xfrm>
          <a:noFill/>
        </p:spPr>
        <p:txBody>
          <a:bodyPr>
            <a:normAutofit fontScale="92500"/>
          </a:bodyPr>
          <a:lstStyle/>
          <a:p>
            <a:pPr>
              <a:spcAft>
                <a:spcPts val="600"/>
              </a:spcAft>
              <a:buClr>
                <a:srgbClr val="E46C0A"/>
              </a:buClr>
            </a:pPr>
            <a:r>
              <a:rPr lang="sv-SE" sz="2400" i="1" dirty="0" smtClean="0"/>
              <a:t>Konsumenterna</a:t>
            </a:r>
            <a:r>
              <a:rPr lang="sv-SE" sz="2400" i="1" dirty="0"/>
              <a:t> </a:t>
            </a:r>
            <a:r>
              <a:rPr lang="sv-SE" sz="2400" dirty="0"/>
              <a:t>får säkra livsmedel, inkl. dricksvatten, som är producerade och hanterade på ett acceptabelt sätt. Informationen om livsmedlen är enkel och korrekt. </a:t>
            </a:r>
          </a:p>
          <a:p>
            <a:pPr>
              <a:spcAft>
                <a:spcPts val="600"/>
              </a:spcAft>
              <a:buClr>
                <a:srgbClr val="E46C0A"/>
              </a:buClr>
            </a:pPr>
            <a:r>
              <a:rPr lang="sv-SE" sz="2400" dirty="0"/>
              <a:t>De </a:t>
            </a:r>
            <a:r>
              <a:rPr lang="sv-SE" sz="2400" i="1" dirty="0"/>
              <a:t>livsmedelsproducerande djuren och växterna </a:t>
            </a:r>
            <a:r>
              <a:rPr lang="sv-SE" sz="2400" dirty="0"/>
              <a:t>är friska och utgör inte någon allvarlig smittorisk.</a:t>
            </a:r>
          </a:p>
          <a:p>
            <a:pPr>
              <a:spcAft>
                <a:spcPts val="600"/>
              </a:spcAft>
              <a:buClr>
                <a:srgbClr val="E46C0A"/>
              </a:buClr>
            </a:pPr>
            <a:r>
              <a:rPr lang="sv-SE" sz="2400" i="1" dirty="0"/>
              <a:t>Verksamhetsutövarna </a:t>
            </a:r>
            <a:r>
              <a:rPr lang="sv-SE" sz="2400" dirty="0"/>
              <a:t>i livsmedelskedjan får råd, service och kontroll med helhetssyn som underlättar deras eget ansvarstagande. </a:t>
            </a:r>
          </a:p>
          <a:p>
            <a:pPr>
              <a:spcAft>
                <a:spcPts val="600"/>
              </a:spcAft>
              <a:buClr>
                <a:srgbClr val="E46C0A"/>
              </a:buClr>
            </a:pPr>
            <a:r>
              <a:rPr lang="sv-SE" sz="2400" i="1" dirty="0"/>
              <a:t>De samverkande myndigheterna </a:t>
            </a:r>
            <a:r>
              <a:rPr lang="sv-SE" sz="2400" dirty="0"/>
              <a:t>tar ett gemensamt ansvar för hela livsmedelskedjan, inklusive beredskap</a:t>
            </a:r>
            <a:r>
              <a:rPr lang="sv-SE" sz="2400" dirty="0" smtClean="0"/>
              <a:t>.</a:t>
            </a:r>
            <a:endParaRPr lang="sv-SE" sz="2400" dirty="0" smtClean="0">
              <a:cs typeface="Arial" pitchFamily="34" charset="0"/>
            </a:endParaRPr>
          </a:p>
          <a:p>
            <a:pPr marL="0" indent="0">
              <a:buClr>
                <a:srgbClr val="E46C0A"/>
              </a:buClr>
              <a:buNone/>
            </a:pPr>
            <a:endParaRPr lang="sv-SE" sz="2200" dirty="0">
              <a:latin typeface="Calibri" panose="020F0502020204030204" pitchFamily="34" charset="0"/>
              <a:ea typeface="Arial Unicode MS" panose="020B0604020202020204" pitchFamily="34" charset="-128"/>
              <a:cs typeface="Arial Unicode MS" panose="020B0604020202020204" pitchFamily="34" charset="-128"/>
            </a:endParaRPr>
          </a:p>
        </p:txBody>
      </p:sp>
      <p:sp>
        <p:nvSpPr>
          <p:cNvPr id="12" name="Rubrik 3"/>
          <p:cNvSpPr txBox="1">
            <a:spLocks/>
          </p:cNvSpPr>
          <p:nvPr/>
        </p:nvSpPr>
        <p:spPr>
          <a:xfrm>
            <a:off x="850180" y="792952"/>
            <a:ext cx="8279960" cy="1152128"/>
          </a:xfrm>
          <a:prstGeom prst="rect">
            <a:avLst/>
          </a:prstGeom>
          <a:noFill/>
        </p:spPr>
        <p:txBody>
          <a:bodyPr lIns="0" tIns="0" rIns="0" bIns="0" anchor="t">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4000" dirty="0" smtClean="0">
                <a:latin typeface="Calibri" panose="020F0502020204030204" pitchFamily="34" charset="0"/>
                <a:cs typeface="Arial" panose="020B0604020202020204" pitchFamily="34" charset="0"/>
              </a:rPr>
              <a:t>Gemensamma mål</a:t>
            </a:r>
          </a:p>
        </p:txBody>
      </p:sp>
    </p:spTree>
    <p:extLst>
      <p:ext uri="{BB962C8B-B14F-4D97-AF65-F5344CB8AC3E}">
        <p14:creationId xmlns:p14="http://schemas.microsoft.com/office/powerpoint/2010/main" val="1568828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3"/>
          <p:cNvSpPr txBox="1">
            <a:spLocks/>
          </p:cNvSpPr>
          <p:nvPr/>
        </p:nvSpPr>
        <p:spPr>
          <a:xfrm>
            <a:off x="885028" y="796022"/>
            <a:ext cx="8279960" cy="1152128"/>
          </a:xfrm>
          <a:prstGeom prst="rect">
            <a:avLst/>
          </a:prstGeom>
          <a:noFill/>
        </p:spPr>
        <p:txBody>
          <a:bodyPr lIns="0" tIns="0" rIns="0" bIns="0" anchor="t">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4000" dirty="0" smtClean="0">
                <a:latin typeface="Calibri" panose="020F0502020204030204" pitchFamily="34" charset="0"/>
                <a:cs typeface="Arial" panose="020B0604020202020204" pitchFamily="34" charset="0"/>
              </a:rPr>
              <a:t>Kontrollen i livsmedelskedjan</a:t>
            </a:r>
            <a:endParaRPr lang="sv-SE" sz="4000" dirty="0">
              <a:latin typeface="+mn-lt"/>
              <a:cs typeface="Arial" panose="020B0604020202020204" pitchFamily="34" charset="0"/>
            </a:endParaRPr>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0592" y="1412776"/>
            <a:ext cx="7212092" cy="4988845"/>
          </a:xfrm>
          <a:prstGeom prst="rect">
            <a:avLst/>
          </a:prstGeom>
        </p:spPr>
      </p:pic>
    </p:spTree>
    <p:extLst>
      <p:ext uri="{BB962C8B-B14F-4D97-AF65-F5344CB8AC3E}">
        <p14:creationId xmlns:p14="http://schemas.microsoft.com/office/powerpoint/2010/main" val="998172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a:xfrm>
            <a:off x="850180" y="1844824"/>
            <a:ext cx="8280000" cy="3744000"/>
          </a:xfrm>
          <a:noFill/>
        </p:spPr>
        <p:txBody>
          <a:bodyPr>
            <a:normAutofit fontScale="92500" lnSpcReduction="10000"/>
          </a:bodyPr>
          <a:lstStyle/>
          <a:p>
            <a:pPr>
              <a:buNone/>
            </a:pPr>
            <a:r>
              <a:rPr lang="sv-SE" sz="2400" dirty="0">
                <a:cs typeface="Arial" pitchFamily="34" charset="0"/>
              </a:rPr>
              <a:t>Ansvar på tre nivåer – centralt, regional och lokalt</a:t>
            </a:r>
          </a:p>
          <a:p>
            <a:pPr>
              <a:buNone/>
            </a:pPr>
            <a:endParaRPr lang="sv-SE" sz="2400" dirty="0">
              <a:cs typeface="Arial" pitchFamily="34" charset="0"/>
            </a:endParaRPr>
          </a:p>
          <a:p>
            <a:pPr>
              <a:buClr>
                <a:srgbClr val="E46C0A"/>
              </a:buClr>
            </a:pPr>
            <a:r>
              <a:rPr lang="sv-SE" sz="2400" dirty="0" smtClean="0">
                <a:cs typeface="Arial" pitchFamily="34" charset="0"/>
              </a:rPr>
              <a:t>Livsmedelsverket, Jordbruksverket, Kemikalieinspektionen och Statens veterinärmedicinska anstalt (SVA) samt Försvarsinspektören för hälsa och miljö</a:t>
            </a:r>
            <a:endParaRPr lang="sv-SE" sz="2400" i="1" dirty="0" smtClean="0">
              <a:cs typeface="Arial" pitchFamily="34" charset="0"/>
            </a:endParaRPr>
          </a:p>
          <a:p>
            <a:pPr>
              <a:buClr>
                <a:srgbClr val="E46C0A"/>
              </a:buClr>
            </a:pPr>
            <a:r>
              <a:rPr lang="sv-SE" sz="2400" dirty="0" smtClean="0">
                <a:cs typeface="Arial" pitchFamily="34" charset="0"/>
              </a:rPr>
              <a:t>21 länsstyrelser</a:t>
            </a:r>
          </a:p>
          <a:p>
            <a:pPr>
              <a:buClr>
                <a:srgbClr val="E46C0A"/>
              </a:buClr>
            </a:pPr>
            <a:r>
              <a:rPr lang="sv-SE" sz="2400" dirty="0" smtClean="0">
                <a:cs typeface="Arial" pitchFamily="34" charset="0"/>
              </a:rPr>
              <a:t>Ca </a:t>
            </a:r>
            <a:r>
              <a:rPr lang="sv-SE" sz="2400" dirty="0">
                <a:cs typeface="Arial" pitchFamily="34" charset="0"/>
              </a:rPr>
              <a:t>260 lokala myndigheter </a:t>
            </a:r>
            <a:r>
              <a:rPr lang="sv-SE" sz="2400" dirty="0" smtClean="0">
                <a:cs typeface="Arial" pitchFamily="34" charset="0"/>
              </a:rPr>
              <a:t>på </a:t>
            </a:r>
            <a:r>
              <a:rPr lang="sv-SE" sz="2400" dirty="0">
                <a:cs typeface="Arial" pitchFamily="34" charset="0"/>
              </a:rPr>
              <a:t>kommunal </a:t>
            </a:r>
            <a:r>
              <a:rPr lang="sv-SE" sz="2400" dirty="0" smtClean="0">
                <a:cs typeface="Arial" pitchFamily="34" charset="0"/>
              </a:rPr>
              <a:t>nivå</a:t>
            </a:r>
            <a:endParaRPr lang="sv-SE" sz="2400" dirty="0">
              <a:cs typeface="Arial" pitchFamily="34" charset="0"/>
            </a:endParaRPr>
          </a:p>
          <a:p>
            <a:pPr>
              <a:buClr>
                <a:srgbClr val="E46C0A"/>
              </a:buClr>
            </a:pPr>
            <a:endParaRPr lang="sv-SE" sz="2400" dirty="0" smtClean="0">
              <a:latin typeface="+mj-lt"/>
              <a:cs typeface="Arial" pitchFamily="34" charset="0"/>
            </a:endParaRPr>
          </a:p>
          <a:p>
            <a:pPr>
              <a:buClr>
                <a:srgbClr val="E46C0A"/>
              </a:buClr>
            </a:pPr>
            <a:r>
              <a:rPr lang="sv-SE" sz="2400" dirty="0" smtClean="0">
                <a:latin typeface="+mj-lt"/>
                <a:cs typeface="Arial" pitchFamily="34" charset="0"/>
              </a:rPr>
              <a:t>Kontrollorgan för kontroll av ekologisk produktion och ekologiska livsmedel</a:t>
            </a:r>
            <a:endParaRPr lang="sv-SE" sz="2400" dirty="0">
              <a:latin typeface="+mj-lt"/>
              <a:cs typeface="Arial" pitchFamily="34" charset="0"/>
            </a:endParaRPr>
          </a:p>
          <a:p>
            <a:pPr>
              <a:buClr>
                <a:srgbClr val="E46C0A"/>
              </a:buClr>
            </a:pPr>
            <a:endParaRPr lang="sv-SE" sz="2200" dirty="0">
              <a:latin typeface="Calibri" panose="020F0502020204030204" pitchFamily="34" charset="0"/>
              <a:ea typeface="Arial Unicode MS" panose="020B0604020202020204" pitchFamily="34" charset="-128"/>
              <a:cs typeface="Arial Unicode MS" panose="020B0604020202020204" pitchFamily="34" charset="-128"/>
            </a:endParaRPr>
          </a:p>
        </p:txBody>
      </p:sp>
      <p:sp>
        <p:nvSpPr>
          <p:cNvPr id="12" name="Rubrik 3"/>
          <p:cNvSpPr txBox="1">
            <a:spLocks/>
          </p:cNvSpPr>
          <p:nvPr/>
        </p:nvSpPr>
        <p:spPr>
          <a:xfrm>
            <a:off x="758331" y="836712"/>
            <a:ext cx="8279960" cy="1152128"/>
          </a:xfrm>
          <a:prstGeom prst="rect">
            <a:avLst/>
          </a:prstGeom>
          <a:noFill/>
        </p:spPr>
        <p:txBody>
          <a:bodyPr lIns="0" tIns="0" rIns="0" bIns="0" anchor="t">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4000" dirty="0" smtClean="0">
                <a:latin typeface="Calibri" panose="020F0502020204030204" pitchFamily="34" charset="0"/>
                <a:cs typeface="Arial" panose="020B0604020202020204" pitchFamily="34" charset="0"/>
              </a:rPr>
              <a:t>Delat ansvar</a:t>
            </a:r>
            <a:endParaRPr lang="sv-SE" sz="40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38710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a:xfrm>
            <a:off x="849464" y="1754638"/>
            <a:ext cx="8280000" cy="4770705"/>
          </a:xfrm>
          <a:noFill/>
        </p:spPr>
        <p:txBody>
          <a:bodyPr>
            <a:normAutofit fontScale="32500" lnSpcReduction="20000"/>
          </a:bodyPr>
          <a:lstStyle/>
          <a:p>
            <a:pPr>
              <a:spcBef>
                <a:spcPts val="1200"/>
              </a:spcBef>
              <a:spcAft>
                <a:spcPts val="600"/>
              </a:spcAft>
              <a:buClr>
                <a:srgbClr val="E46C0A"/>
              </a:buClr>
            </a:pPr>
            <a:r>
              <a:rPr lang="sv-SE" sz="6200" dirty="0" smtClean="0">
                <a:cs typeface="Arial" pitchFamily="34" charset="0"/>
              </a:rPr>
              <a:t>Vägledande, styrande </a:t>
            </a:r>
            <a:r>
              <a:rPr lang="sv-SE" sz="6200" dirty="0">
                <a:cs typeface="Arial" pitchFamily="34" charset="0"/>
              </a:rPr>
              <a:t>och </a:t>
            </a:r>
            <a:r>
              <a:rPr lang="sv-SE" sz="6200" dirty="0" smtClean="0">
                <a:cs typeface="Arial" pitchFamily="34" charset="0"/>
              </a:rPr>
              <a:t>stödjande i din verksamhetsplanering</a:t>
            </a:r>
            <a:endParaRPr lang="sv-SE" sz="6200" dirty="0">
              <a:cs typeface="Arial" pitchFamily="34" charset="0"/>
            </a:endParaRPr>
          </a:p>
          <a:p>
            <a:pPr>
              <a:spcBef>
                <a:spcPts val="1200"/>
              </a:spcBef>
              <a:spcAft>
                <a:spcPts val="600"/>
              </a:spcAft>
              <a:buClr>
                <a:srgbClr val="E46C0A"/>
              </a:buClr>
            </a:pPr>
            <a:r>
              <a:rPr lang="sv-SE" sz="6200" dirty="0"/>
              <a:t>N</a:t>
            </a:r>
            <a:r>
              <a:rPr lang="sv-SE" sz="6200" dirty="0" smtClean="0"/>
              <a:t>ationella </a:t>
            </a:r>
            <a:r>
              <a:rPr lang="sv-SE" sz="6200" dirty="0"/>
              <a:t>mål och aktiviteterna för perioden. </a:t>
            </a:r>
            <a:r>
              <a:rPr lang="sv-SE" sz="6200" dirty="0" smtClean="0"/>
              <a:t>De </a:t>
            </a:r>
            <a:r>
              <a:rPr lang="sv-SE" sz="6200" dirty="0"/>
              <a:t>anger </a:t>
            </a:r>
            <a:r>
              <a:rPr lang="sv-SE" sz="6200" dirty="0" smtClean="0"/>
              <a:t>färdvägen.</a:t>
            </a:r>
          </a:p>
          <a:p>
            <a:pPr>
              <a:spcBef>
                <a:spcPts val="1200"/>
              </a:spcBef>
              <a:spcAft>
                <a:spcPts val="600"/>
              </a:spcAft>
              <a:buClr>
                <a:srgbClr val="E46C0A"/>
              </a:buClr>
            </a:pPr>
            <a:r>
              <a:rPr lang="sv-SE" sz="6200" dirty="0" smtClean="0"/>
              <a:t>Information </a:t>
            </a:r>
            <a:r>
              <a:rPr lang="sv-SE" sz="6200" dirty="0"/>
              <a:t>om utvecklingsarbete, pågående regeringsuppdrag och utredningar som kan påverka myndigheterna och planeringen. </a:t>
            </a:r>
            <a:endParaRPr lang="sv-SE" sz="6200" dirty="0">
              <a:cs typeface="Arial" pitchFamily="34" charset="0"/>
            </a:endParaRPr>
          </a:p>
          <a:p>
            <a:pPr>
              <a:spcBef>
                <a:spcPts val="1200"/>
              </a:spcBef>
              <a:spcAft>
                <a:spcPts val="600"/>
              </a:spcAft>
              <a:buClr>
                <a:srgbClr val="E46C0A"/>
              </a:buClr>
            </a:pPr>
            <a:r>
              <a:rPr lang="sv-SE" sz="6200" dirty="0" smtClean="0"/>
              <a:t>Läs </a:t>
            </a:r>
            <a:r>
              <a:rPr lang="sv-SE" sz="6200" dirty="0"/>
              <a:t>om grundförutsättningar för kontrollen, hur kontrollen är organiserad och fungerar och hur myndigheterna säkerställer att personalen har rätt kompetens. </a:t>
            </a:r>
          </a:p>
          <a:p>
            <a:pPr>
              <a:spcBef>
                <a:spcPts val="1200"/>
              </a:spcBef>
              <a:spcAft>
                <a:spcPts val="600"/>
              </a:spcAft>
              <a:buClr>
                <a:srgbClr val="E46C0A"/>
              </a:buClr>
            </a:pPr>
            <a:r>
              <a:rPr lang="sv-SE" sz="6200" dirty="0" smtClean="0"/>
              <a:t>Få </a:t>
            </a:r>
            <a:r>
              <a:rPr lang="sv-SE" sz="6200" dirty="0"/>
              <a:t>inblick i hur myndigheterna samverkar, vilka beredskapsplaner som finns och samarbete vid utredningar och i kris. </a:t>
            </a:r>
          </a:p>
          <a:p>
            <a:pPr>
              <a:spcBef>
                <a:spcPts val="1200"/>
              </a:spcBef>
              <a:spcAft>
                <a:spcPts val="600"/>
              </a:spcAft>
              <a:buClr>
                <a:srgbClr val="E46C0A"/>
              </a:buClr>
            </a:pPr>
            <a:r>
              <a:rPr lang="sv-SE" sz="6200" dirty="0" smtClean="0"/>
              <a:t>Få </a:t>
            </a:r>
            <a:r>
              <a:rPr lang="sv-SE" sz="6200" dirty="0"/>
              <a:t>en överblick över helheten, vilka aktörer som deltar och ansvarsfördelningen mellan dessa. </a:t>
            </a:r>
            <a:endParaRPr lang="sv-SE" sz="6200" dirty="0">
              <a:cs typeface="Arial" pitchFamily="34" charset="0"/>
            </a:endParaRPr>
          </a:p>
          <a:p>
            <a:pPr>
              <a:spcBef>
                <a:spcPts val="1200"/>
              </a:spcBef>
              <a:spcAft>
                <a:spcPts val="600"/>
              </a:spcAft>
              <a:buClr>
                <a:srgbClr val="E46C0A"/>
              </a:buClr>
            </a:pPr>
            <a:r>
              <a:rPr lang="sv-SE" sz="6200" dirty="0" smtClean="0"/>
              <a:t>Kontaktlista </a:t>
            </a:r>
            <a:r>
              <a:rPr lang="sv-SE" sz="6200" dirty="0"/>
              <a:t>till de myndigheter som utarbetat den nationella planen och en förteckning över definitioner och begrepp. </a:t>
            </a:r>
          </a:p>
          <a:p>
            <a:pPr>
              <a:buClr>
                <a:srgbClr val="E46C0A"/>
              </a:buClr>
            </a:pPr>
            <a:endParaRPr lang="sv-SE" sz="2200" dirty="0">
              <a:latin typeface="Calibri" panose="020F0502020204030204" pitchFamily="34" charset="0"/>
              <a:ea typeface="Arial Unicode MS" panose="020B0604020202020204" pitchFamily="34" charset="-128"/>
              <a:cs typeface="Arial Unicode MS" panose="020B0604020202020204" pitchFamily="34" charset="-128"/>
            </a:endParaRPr>
          </a:p>
        </p:txBody>
      </p:sp>
      <p:sp>
        <p:nvSpPr>
          <p:cNvPr id="12" name="Rubrik 3"/>
          <p:cNvSpPr txBox="1">
            <a:spLocks/>
          </p:cNvSpPr>
          <p:nvPr/>
        </p:nvSpPr>
        <p:spPr>
          <a:xfrm>
            <a:off x="849504" y="767753"/>
            <a:ext cx="8279960" cy="1152128"/>
          </a:xfrm>
          <a:prstGeom prst="rect">
            <a:avLst/>
          </a:prstGeom>
          <a:noFill/>
        </p:spPr>
        <p:txBody>
          <a:bodyPr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3900" dirty="0" smtClean="0">
                <a:latin typeface="Calibri" panose="020F0502020204030204" pitchFamily="34" charset="0"/>
                <a:cs typeface="Arial" panose="020B0604020202020204" pitchFamily="34" charset="0"/>
              </a:rPr>
              <a:t>Nyttan med en nationell kontrollplan</a:t>
            </a:r>
          </a:p>
        </p:txBody>
      </p:sp>
    </p:spTree>
    <p:extLst>
      <p:ext uri="{BB962C8B-B14F-4D97-AF65-F5344CB8AC3E}">
        <p14:creationId xmlns:p14="http://schemas.microsoft.com/office/powerpoint/2010/main" val="3254729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468832" y="504837"/>
            <a:ext cx="8915400" cy="1143000"/>
          </a:xfrm>
        </p:spPr>
        <p:txBody>
          <a:bodyPr>
            <a:normAutofit/>
          </a:bodyPr>
          <a:lstStyle/>
          <a:p>
            <a:r>
              <a:rPr lang="sv-SE" sz="3900" dirty="0">
                <a:latin typeface="Calibri" panose="020F0502020204030204" pitchFamily="34" charset="0"/>
                <a:cs typeface="Arial" panose="020B0604020202020204" pitchFamily="34" charset="0"/>
              </a:rPr>
              <a:t>Vem ska använda planen?</a:t>
            </a:r>
          </a:p>
        </p:txBody>
      </p:sp>
      <p:sp>
        <p:nvSpPr>
          <p:cNvPr id="2" name="Platshållare för innehåll 1"/>
          <p:cNvSpPr>
            <a:spLocks noGrp="1"/>
          </p:cNvSpPr>
          <p:nvPr>
            <p:ph sz="half" idx="1"/>
          </p:nvPr>
        </p:nvSpPr>
        <p:spPr>
          <a:xfrm>
            <a:off x="900000" y="1825624"/>
            <a:ext cx="4464000" cy="4398531"/>
          </a:xfrm>
        </p:spPr>
        <p:txBody>
          <a:bodyPr>
            <a:normAutofit/>
          </a:bodyPr>
          <a:lstStyle/>
          <a:p>
            <a:pPr>
              <a:lnSpc>
                <a:spcPct val="120000"/>
              </a:lnSpc>
              <a:spcAft>
                <a:spcPts val="600"/>
              </a:spcAft>
              <a:buClr>
                <a:srgbClr val="E46C0A"/>
              </a:buClr>
            </a:pPr>
            <a:r>
              <a:rPr lang="sv-SE" sz="2400" dirty="0">
                <a:cs typeface="Arial" pitchFamily="34" charset="0"/>
              </a:rPr>
              <a:t>Chefer </a:t>
            </a:r>
            <a:r>
              <a:rPr lang="sv-SE" sz="2400" dirty="0" smtClean="0">
                <a:cs typeface="Arial" pitchFamily="34" charset="0"/>
              </a:rPr>
              <a:t>och ledare med </a:t>
            </a:r>
            <a:r>
              <a:rPr lang="sv-SE" sz="2400" dirty="0">
                <a:cs typeface="Arial" pitchFamily="34" charset="0"/>
              </a:rPr>
              <a:t>ansvar för att planera, genomföra och följa upp kontroll och beredskap.</a:t>
            </a:r>
          </a:p>
          <a:p>
            <a:pPr>
              <a:lnSpc>
                <a:spcPct val="120000"/>
              </a:lnSpc>
              <a:spcAft>
                <a:spcPts val="600"/>
              </a:spcAft>
              <a:buClr>
                <a:srgbClr val="E46C0A"/>
              </a:buClr>
            </a:pPr>
            <a:r>
              <a:rPr lang="sv-SE" sz="2400" dirty="0">
                <a:cs typeface="Arial" pitchFamily="34" charset="0"/>
              </a:rPr>
              <a:t>Politiker och beslutsfattare inom myndigheterna</a:t>
            </a:r>
          </a:p>
          <a:p>
            <a:pPr marL="1800" lvl="1" indent="0">
              <a:spcAft>
                <a:spcPts val="600"/>
              </a:spcAft>
              <a:buNone/>
            </a:pPr>
            <a:endParaRPr lang="sv-SE" dirty="0"/>
          </a:p>
        </p:txBody>
      </p:sp>
      <p:sp>
        <p:nvSpPr>
          <p:cNvPr id="5" name="Platshållare för innehåll 4"/>
          <p:cNvSpPr>
            <a:spLocks noGrp="1"/>
          </p:cNvSpPr>
          <p:nvPr>
            <p:ph sz="half" idx="2"/>
          </p:nvPr>
        </p:nvSpPr>
        <p:spPr>
          <a:xfrm>
            <a:off x="5457057" y="1854224"/>
            <a:ext cx="3927176" cy="4525963"/>
          </a:xfrm>
        </p:spPr>
        <p:txBody>
          <a:bodyPr>
            <a:normAutofit/>
          </a:bodyPr>
          <a:lstStyle/>
          <a:p>
            <a:pPr marL="342900" lvl="1" indent="-342900">
              <a:lnSpc>
                <a:spcPct val="120000"/>
              </a:lnSpc>
              <a:spcAft>
                <a:spcPts val="600"/>
              </a:spcAft>
              <a:buClr>
                <a:srgbClr val="E46C0A"/>
              </a:buClr>
              <a:buFont typeface="Arial" panose="020B0604020202020204" pitchFamily="34" charset="0"/>
              <a:buChar char="•"/>
            </a:pPr>
            <a:r>
              <a:rPr lang="sv-SE" dirty="0">
                <a:cs typeface="Arial" pitchFamily="34" charset="0"/>
              </a:rPr>
              <a:t>Företag</a:t>
            </a:r>
          </a:p>
          <a:p>
            <a:pPr marL="342900" lvl="1" indent="-342900">
              <a:lnSpc>
                <a:spcPct val="120000"/>
              </a:lnSpc>
              <a:spcAft>
                <a:spcPts val="600"/>
              </a:spcAft>
              <a:buClr>
                <a:srgbClr val="E46C0A"/>
              </a:buClr>
              <a:buFont typeface="Arial" panose="020B0604020202020204" pitchFamily="34" charset="0"/>
              <a:buChar char="•"/>
            </a:pPr>
            <a:r>
              <a:rPr lang="sv-SE" dirty="0">
                <a:cs typeface="Arial" pitchFamily="34" charset="0"/>
              </a:rPr>
              <a:t>Konsumenter</a:t>
            </a:r>
          </a:p>
          <a:p>
            <a:pPr marL="342900" lvl="1" indent="-342900">
              <a:lnSpc>
                <a:spcPct val="120000"/>
              </a:lnSpc>
              <a:spcAft>
                <a:spcPts val="600"/>
              </a:spcAft>
              <a:buClr>
                <a:srgbClr val="E46C0A"/>
              </a:buClr>
              <a:buFont typeface="Arial" panose="020B0604020202020204" pitchFamily="34" charset="0"/>
              <a:buChar char="•"/>
            </a:pPr>
            <a:r>
              <a:rPr lang="sv-SE" dirty="0">
                <a:cs typeface="Arial" pitchFamily="34" charset="0"/>
              </a:rPr>
              <a:t>Allmänheten</a:t>
            </a:r>
          </a:p>
          <a:p>
            <a:endParaRPr lang="en-GB" dirty="0"/>
          </a:p>
        </p:txBody>
      </p:sp>
    </p:spTree>
    <p:extLst>
      <p:ext uri="{BB962C8B-B14F-4D97-AF65-F5344CB8AC3E}">
        <p14:creationId xmlns:p14="http://schemas.microsoft.com/office/powerpoint/2010/main" val="2108958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3050</TotalTime>
  <Words>1688</Words>
  <Application>Microsoft Office PowerPoint</Application>
  <PresentationFormat>A4 (210 x 297 mm)</PresentationFormat>
  <Paragraphs>174</Paragraphs>
  <Slides>12</Slides>
  <Notes>12</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12</vt:i4>
      </vt:variant>
    </vt:vector>
  </HeadingPairs>
  <TitlesOfParts>
    <vt:vector size="16" baseType="lpstr">
      <vt:lpstr>Arial</vt:lpstr>
      <vt:lpstr>Arial Unicode MS</vt:lpstr>
      <vt:lpstr>Calibri</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Vem ska använda planen?</vt:lpstr>
      <vt:lpstr>Planering och uppföljning –  Nationella kontrollplanen (NKP) och Årliga rapporten (ÅR)</vt:lpstr>
      <vt:lpstr>PowerPoint-presentation</vt:lpstr>
      <vt:lpstr>PowerPoint-presentation</vt:lpstr>
    </vt:vector>
  </TitlesOfParts>
  <Company>Livsmedelsverket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Huvudrubrik Arial 40/46 punkter – max två rader</dc:title>
  <dc:creator>Andersen Merethe KO</dc:creator>
  <cp:lastModifiedBy>Selin Pernilla OK_KLG</cp:lastModifiedBy>
  <cp:revision>146</cp:revision>
  <cp:lastPrinted>2015-03-16T10:14:30Z</cp:lastPrinted>
  <dcterms:created xsi:type="dcterms:W3CDTF">2014-09-26T11:18:01Z</dcterms:created>
  <dcterms:modified xsi:type="dcterms:W3CDTF">2022-02-16T10:37:46Z</dcterms:modified>
</cp:coreProperties>
</file>