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"/>
  </p:notesMasterIdLst>
  <p:sldIdLst>
    <p:sldId id="291" r:id="rId2"/>
    <p:sldId id="29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ndgren Katja SUS_KO" initials="LKS" lastIdx="1" clrIdx="0">
    <p:extLst>
      <p:ext uri="{19B8F6BF-5375-455C-9EA6-DF929625EA0E}">
        <p15:presenceInfo xmlns:p15="http://schemas.microsoft.com/office/powerpoint/2012/main" userId="S-1-5-21-2133076291-380518978-720635935-18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25061" autoAdjust="0"/>
  </p:normalViewPr>
  <p:slideViewPr>
    <p:cSldViewPr snapToGrid="0" showGuides="1">
      <p:cViewPr varScale="1">
        <p:scale>
          <a:sx n="29" d="100"/>
          <a:sy n="29" d="100"/>
        </p:scale>
        <p:origin x="3696" y="4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0F2-9DD3-4214-A3B2-21EC891AAF17}" type="datetimeFigureOut">
              <a:rPr lang="sv-SE" smtClean="0"/>
              <a:t>2020-06-23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7EEF-02C6-4B05-90BF-C85023F5C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70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 smtClean="0">
                <a:solidFill>
                  <a:schemeClr val="tx1"/>
                </a:solidFill>
              </a:rPr>
              <a:t>Instruktion till dig som ska visa detta bildspel; ca 15-20 min </a:t>
            </a:r>
          </a:p>
          <a:p>
            <a:r>
              <a:rPr lang="sv-SE" sz="1200" b="1" dirty="0" smtClean="0">
                <a:solidFill>
                  <a:schemeClr val="tx1"/>
                </a:solidFill>
              </a:rPr>
              <a:t>Denna kortversion är tänkt att användas för beslutsfattare som ska få en första dragning om varför, vad och hur nödvattenplanering kan genomföras.</a:t>
            </a:r>
          </a:p>
          <a:p>
            <a:endParaRPr lang="sv-SE" sz="1200" dirty="0" smtClean="0">
              <a:solidFill>
                <a:schemeClr val="tx1"/>
              </a:solidFill>
            </a:endParaRPr>
          </a:p>
          <a:p>
            <a:r>
              <a:rPr lang="sv-SE" sz="1200" dirty="0" smtClean="0">
                <a:solidFill>
                  <a:schemeClr val="tx1"/>
                </a:solidFill>
              </a:rPr>
              <a:t>Detta bildspel är ett stöd och kan göras om till eget behov. </a:t>
            </a:r>
          </a:p>
          <a:p>
            <a:r>
              <a:rPr lang="sv-SE" sz="1200" dirty="0" smtClean="0">
                <a:solidFill>
                  <a:schemeClr val="tx1"/>
                </a:solidFill>
              </a:rPr>
              <a:t/>
            </a:r>
            <a:br>
              <a:rPr lang="sv-SE" sz="1200" dirty="0" smtClean="0">
                <a:solidFill>
                  <a:schemeClr val="tx1"/>
                </a:solidFill>
              </a:rPr>
            </a:br>
            <a:r>
              <a:rPr lang="sv-SE" sz="1200" dirty="0" smtClean="0">
                <a:solidFill>
                  <a:schemeClr val="tx1"/>
                </a:solidFill>
              </a:rPr>
              <a:t>Det är till för den organisation som behöver uppdatera nytillkomna i arbetsgrupper eller </a:t>
            </a:r>
            <a:r>
              <a:rPr lang="sv-SE" sz="1200" dirty="0" smtClean="0">
                <a:solidFill>
                  <a:schemeClr val="tx1"/>
                </a:solidFill>
              </a:rPr>
              <a:t>beslutsfattare om:</a:t>
            </a:r>
          </a:p>
          <a:p>
            <a:pPr marL="171450" indent="-171450">
              <a:buFontTx/>
              <a:buChar char="-"/>
            </a:pPr>
            <a:r>
              <a:rPr lang="sv-SE" sz="1200" dirty="0" smtClean="0">
                <a:solidFill>
                  <a:schemeClr val="tx1"/>
                </a:solidFill>
              </a:rPr>
              <a:t>varför </a:t>
            </a:r>
            <a:r>
              <a:rPr lang="sv-SE" sz="1200" dirty="0" smtClean="0">
                <a:solidFill>
                  <a:schemeClr val="tx1"/>
                </a:solidFill>
              </a:rPr>
              <a:t>nödvattenplanering behövs och hur man kan ta fram en fungerande </a:t>
            </a:r>
            <a:r>
              <a:rPr lang="sv-SE" sz="1200" dirty="0" smtClean="0">
                <a:solidFill>
                  <a:schemeClr val="tx1"/>
                </a:solidFill>
              </a:rPr>
              <a:t>nödvattenplan.</a:t>
            </a:r>
          </a:p>
          <a:p>
            <a:pPr marL="171450" indent="-171450">
              <a:buFontTx/>
              <a:buChar char="-"/>
            </a:pPr>
            <a:r>
              <a:rPr lang="sv-SE" sz="1200" dirty="0" smtClean="0">
                <a:solidFill>
                  <a:schemeClr val="tx1"/>
                </a:solidFill>
              </a:rPr>
              <a:t>ge </a:t>
            </a:r>
            <a:r>
              <a:rPr lang="sv-SE" sz="1200" dirty="0" smtClean="0">
                <a:solidFill>
                  <a:schemeClr val="tx1"/>
                </a:solidFill>
              </a:rPr>
              <a:t>en känsla för vilka typer av åtgärder och beslut som kan följa på detta </a:t>
            </a:r>
            <a:r>
              <a:rPr lang="sv-SE" sz="1200" dirty="0" smtClean="0">
                <a:solidFill>
                  <a:schemeClr val="tx1"/>
                </a:solidFill>
              </a:rPr>
              <a:t>arbetet</a:t>
            </a:r>
          </a:p>
          <a:p>
            <a:pPr marL="171450" indent="-171450">
              <a:buFontTx/>
              <a:buChar char="-"/>
            </a:pPr>
            <a:r>
              <a:rPr lang="sv-SE" sz="1200" dirty="0" smtClean="0">
                <a:solidFill>
                  <a:schemeClr val="tx1"/>
                </a:solidFill>
              </a:rPr>
              <a:t>samt</a:t>
            </a:r>
            <a:r>
              <a:rPr lang="sv-SE" sz="1200" baseline="0" dirty="0" smtClean="0">
                <a:solidFill>
                  <a:schemeClr val="tx1"/>
                </a:solidFill>
              </a:rPr>
              <a:t> </a:t>
            </a:r>
            <a:r>
              <a:rPr lang="sv-SE" sz="1200" dirty="0" smtClean="0">
                <a:solidFill>
                  <a:schemeClr val="tx1"/>
                </a:solidFill>
              </a:rPr>
              <a:t>vad som ankommer </a:t>
            </a:r>
            <a:r>
              <a:rPr lang="sv-SE" sz="1200" dirty="0" smtClean="0">
                <a:solidFill>
                  <a:schemeClr val="tx1"/>
                </a:solidFill>
              </a:rPr>
              <a:t>på de som är i beslutsfattande ställning utifrån detta </a:t>
            </a:r>
            <a:r>
              <a:rPr lang="sv-SE" sz="1200" dirty="0" smtClean="0">
                <a:solidFill>
                  <a:schemeClr val="tx1"/>
                </a:solidFill>
              </a:rPr>
              <a:t>arbete</a:t>
            </a:r>
          </a:p>
          <a:p>
            <a:pPr marL="171450" indent="-171450">
              <a:buFontTx/>
              <a:buChar char="-"/>
            </a:pPr>
            <a:endParaRPr lang="sv-SE" sz="12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Under </a:t>
            </a:r>
            <a:r>
              <a:rPr lang="sv-SE" sz="1200" dirty="0" smtClean="0">
                <a:solidFill>
                  <a:schemeClr val="tx1"/>
                </a:solidFill>
              </a:rPr>
              <a:t>varje bild finns en förklarande och fördjupande text som stöd till den som visar bildspelet.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7EEF-02C6-4B05-90BF-C85023F5C3D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65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I </a:t>
            </a:r>
            <a:r>
              <a:rPr lang="sv-SE" baseline="0" dirty="0" smtClean="0"/>
              <a:t>det här läget finns </a:t>
            </a:r>
            <a:r>
              <a:rPr lang="sv-SE" baseline="0" dirty="0"/>
              <a:t>en uppfattning om vilka resurser som kommunen kan </a:t>
            </a:r>
            <a:r>
              <a:rPr lang="sv-SE" baseline="0" dirty="0" smtClean="0"/>
              <a:t>nyttja. Vi </a:t>
            </a:r>
            <a:r>
              <a:rPr lang="sv-SE" baseline="0" dirty="0" smtClean="0"/>
              <a:t>vet också </a:t>
            </a:r>
            <a:r>
              <a:rPr lang="sv-SE" baseline="0" dirty="0"/>
              <a:t>vilka prioriteringar som </a:t>
            </a:r>
            <a:r>
              <a:rPr lang="sv-SE" baseline="0" dirty="0" smtClean="0"/>
              <a:t>behöver göras.</a:t>
            </a:r>
          </a:p>
          <a:p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Det är nu dags att utforma</a:t>
            </a:r>
            <a:r>
              <a:rPr lang="sv-SE" baseline="0" dirty="0" smtClean="0"/>
              <a:t> </a:t>
            </a:r>
            <a:r>
              <a:rPr lang="sv-SE" dirty="0" smtClean="0"/>
              <a:t>de</a:t>
            </a:r>
            <a:r>
              <a:rPr lang="sv-SE" baseline="0" dirty="0" smtClean="0"/>
              <a:t> planer som behövs utifrån olika scenarier och geografiska utbredningar.</a:t>
            </a:r>
          </a:p>
          <a:p>
            <a:endParaRPr lang="sv-SE" baseline="0" dirty="0" smtClean="0"/>
          </a:p>
          <a:p>
            <a:r>
              <a:rPr lang="sv-SE" baseline="0" dirty="0" smtClean="0"/>
              <a:t>Nödvattenplanen ska </a:t>
            </a:r>
            <a:r>
              <a:rPr lang="sv-SE" baseline="0" dirty="0" err="1" smtClean="0"/>
              <a:t>resurssättas</a:t>
            </a:r>
            <a:r>
              <a:rPr lang="sv-SE" baseline="0" dirty="0" smtClean="0"/>
              <a:t> </a:t>
            </a:r>
            <a:r>
              <a:rPr lang="sv-SE" baseline="0" dirty="0"/>
              <a:t>och </a:t>
            </a:r>
            <a:r>
              <a:rPr lang="sv-SE" baseline="0" dirty="0" err="1" smtClean="0"/>
              <a:t>tidsplaneras</a:t>
            </a:r>
            <a:r>
              <a:rPr lang="sv-SE" baseline="0" dirty="0" smtClean="0"/>
              <a:t> </a:t>
            </a:r>
            <a:r>
              <a:rPr lang="sv-SE" baseline="0" dirty="0" smtClean="0"/>
              <a:t>och ska </a:t>
            </a:r>
            <a:r>
              <a:rPr lang="sv-SE" baseline="0" dirty="0" smtClean="0"/>
              <a:t>vara:</a:t>
            </a:r>
            <a:endParaRPr lang="sv-S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r</a:t>
            </a:r>
            <a:r>
              <a:rPr lang="sv-SE" baseline="0" dirty="0" smtClean="0"/>
              <a:t>ealistisk </a:t>
            </a:r>
            <a:r>
              <a:rPr lang="sv-SE" baseline="0" dirty="0"/>
              <a:t>att genomföra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b</a:t>
            </a:r>
            <a:r>
              <a:rPr lang="sv-SE" baseline="0" dirty="0" smtClean="0"/>
              <a:t>eslutad </a:t>
            </a:r>
            <a:r>
              <a:rPr lang="sv-SE" baseline="0" dirty="0"/>
              <a:t>och prioriterad av politisk församling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kommunicerad </a:t>
            </a:r>
            <a:r>
              <a:rPr lang="sv-SE" baseline="0" dirty="0"/>
              <a:t>med kunder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f</a:t>
            </a:r>
            <a:r>
              <a:rPr lang="sv-SE" baseline="0" smtClean="0"/>
              <a:t>örankrad </a:t>
            </a:r>
            <a:r>
              <a:rPr lang="sv-SE" baseline="0" dirty="0"/>
              <a:t>i </a:t>
            </a:r>
            <a:r>
              <a:rPr lang="sv-SE" baseline="0" dirty="0" smtClean="0"/>
              <a:t>den verksamhet </a:t>
            </a:r>
            <a:r>
              <a:rPr lang="sv-SE" baseline="0" dirty="0"/>
              <a:t>som ska </a:t>
            </a:r>
            <a:r>
              <a:rPr lang="sv-SE" baseline="0"/>
              <a:t>verkställa </a:t>
            </a:r>
            <a:r>
              <a:rPr lang="sv-SE" baseline="0" smtClean="0"/>
              <a:t>planen.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049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Definition </a:t>
            </a:r>
            <a:r>
              <a:rPr lang="sv-SE" dirty="0"/>
              <a:t>av </a:t>
            </a:r>
            <a:r>
              <a:rPr lang="sv-SE" dirty="0" smtClean="0"/>
              <a:t>nödvatten:</a:t>
            </a:r>
          </a:p>
          <a:p>
            <a:r>
              <a:rPr lang="sv-SE" dirty="0" smtClean="0"/>
              <a:t>Nödvatten är vatten som distribueras till konsumenter på annat sätt än via ledningsnätet, exempelvis i tankar. </a:t>
            </a:r>
          </a:p>
          <a:p>
            <a:r>
              <a:rPr lang="sv-SE" dirty="0" smtClean="0"/>
              <a:t>Nödvatten ska hålla samma kvalitet som dricksvatten.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74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"</a:t>
            </a:r>
            <a:r>
              <a:rPr lang="sv-SE" b="1" dirty="0"/>
              <a:t>Nödvattenplanering är en del av samhällets krisberedskap</a:t>
            </a:r>
            <a:r>
              <a:rPr lang="sv-SE" dirty="0" smtClean="0"/>
              <a:t>.”</a:t>
            </a:r>
            <a:endParaRPr lang="sv-SE" dirty="0"/>
          </a:p>
          <a:p>
            <a:r>
              <a:rPr lang="sv-SE" dirty="0"/>
              <a:t>För att minimera konsekvenserna vid en </a:t>
            </a:r>
            <a:r>
              <a:rPr lang="sv-SE" dirty="0" smtClean="0"/>
              <a:t>störning </a:t>
            </a:r>
            <a:r>
              <a:rPr lang="sv-SE" dirty="0"/>
              <a:t>i dricksvattenförsörjningen krävs planering och samverkan mellan kommuner och verksamhetsutövare </a:t>
            </a:r>
            <a:r>
              <a:rPr lang="sv-SE" dirty="0" smtClean="0"/>
              <a:t>för att få fram en </a:t>
            </a:r>
            <a:r>
              <a:rPr lang="sv-SE" dirty="0"/>
              <a:t>väl förankrad nödvattenplanering. </a:t>
            </a:r>
            <a:endParaRPr lang="sv-SE" dirty="0" smtClean="0"/>
          </a:p>
          <a:p>
            <a:endParaRPr lang="sv-SE" dirty="0"/>
          </a:p>
          <a:p>
            <a:r>
              <a:rPr lang="sv-SE" dirty="0"/>
              <a:t>Att börja planera och samverka i ett skarpt läge är oerhört resurskrävande och kostsamt. </a:t>
            </a:r>
            <a:endParaRPr lang="sv-SE" dirty="0" smtClean="0"/>
          </a:p>
          <a:p>
            <a:r>
              <a:rPr lang="sv-SE" dirty="0" smtClean="0"/>
              <a:t>Risken </a:t>
            </a:r>
            <a:r>
              <a:rPr lang="sv-SE" dirty="0"/>
              <a:t>är stor att situationen förvärras. </a:t>
            </a:r>
            <a:endParaRPr lang="sv-SE" dirty="0" smtClean="0"/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Många verksamheter lever i tron på säkra leveranser och av god kvalitet samt att just de är prioriterade. De behöver vetskap för att </a:t>
            </a:r>
            <a:r>
              <a:rPr lang="sv-SE" dirty="0" smtClean="0"/>
              <a:t>kunna </a:t>
            </a:r>
            <a:r>
              <a:rPr lang="sv-SE" dirty="0" smtClean="0"/>
              <a:t>göra egna förberedelser.</a:t>
            </a:r>
            <a:r>
              <a:rPr lang="sv-SE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Flertalet samhällsviktiga verksamheter är beroende av dricksvatten </a:t>
            </a:r>
            <a:r>
              <a:rPr lang="sv-SE" dirty="0" smtClean="0"/>
              <a:t>– </a:t>
            </a:r>
            <a:r>
              <a:rPr lang="sv-SE" dirty="0" smtClean="0"/>
              <a:t>ytterst handlar det om LIV OCH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 nödvattensituation som inte är förberedd innebär att beslut om prioriteringar fattas på ingen eller litet underlag.</a:t>
            </a:r>
            <a:r>
              <a:rPr lang="sv-SE" baseline="0" dirty="0" smtClean="0"/>
              <a:t> Det </a:t>
            </a:r>
            <a:r>
              <a:rPr lang="sv-SE" dirty="0" smtClean="0"/>
              <a:t>kan äventyra liv och hälsa och kosta stora pengar för samhället.</a:t>
            </a:r>
          </a:p>
          <a:p>
            <a:endParaRPr lang="sv-SE" dirty="0" smtClean="0"/>
          </a:p>
          <a:p>
            <a:r>
              <a:rPr lang="sv-SE" dirty="0" smtClean="0"/>
              <a:t>Livsmedelsverkets guide påtalar att:</a:t>
            </a:r>
          </a:p>
          <a:p>
            <a:r>
              <a:rPr lang="sv-SE" dirty="0" smtClean="0"/>
              <a:t>Enligt </a:t>
            </a:r>
            <a:r>
              <a:rPr lang="sv-SE" i="1" dirty="0" smtClean="0"/>
              <a:t>lagen om allmänna vattentjänster</a:t>
            </a:r>
            <a:r>
              <a:rPr lang="sv-SE" dirty="0" smtClean="0"/>
              <a:t> </a:t>
            </a:r>
            <a:r>
              <a:rPr lang="sv-SE" dirty="0"/>
              <a:t>har dricksvattenproducenten ett ansvar att leverera vatten </a:t>
            </a:r>
            <a:r>
              <a:rPr lang="sv-SE" dirty="0" smtClean="0"/>
              <a:t>för </a:t>
            </a:r>
            <a:r>
              <a:rPr lang="sv-SE" dirty="0"/>
              <a:t>i första hand hushållsanvändning. </a:t>
            </a:r>
            <a:r>
              <a:rPr lang="sv-SE" dirty="0" smtClean="0"/>
              <a:t> Andra aktörer </a:t>
            </a:r>
            <a:r>
              <a:rPr lang="sv-SE" dirty="0"/>
              <a:t>som bedriver </a:t>
            </a:r>
            <a:r>
              <a:rPr lang="sv-SE" dirty="0" smtClean="0"/>
              <a:t>vattenkrävande</a:t>
            </a:r>
            <a:r>
              <a:rPr lang="sv-SE" baseline="0" dirty="0" smtClean="0"/>
              <a:t> </a:t>
            </a:r>
            <a:r>
              <a:rPr lang="sv-SE" dirty="0" smtClean="0"/>
              <a:t>verksamhet </a:t>
            </a:r>
            <a:r>
              <a:rPr lang="sv-SE" dirty="0"/>
              <a:t>kan därför behöva se över sin egen planering inför en </a:t>
            </a:r>
            <a:r>
              <a:rPr lang="sv-SE" dirty="0" smtClean="0"/>
              <a:t>situation </a:t>
            </a:r>
            <a:r>
              <a:rPr lang="sv-SE" dirty="0"/>
              <a:t>då </a:t>
            </a:r>
            <a:r>
              <a:rPr lang="sv-SE" dirty="0" smtClean="0"/>
              <a:t>dricksvattenförsörjningen </a:t>
            </a:r>
            <a:r>
              <a:rPr lang="sv-SE" dirty="0"/>
              <a:t>inte fungerar som vanligt. </a:t>
            </a:r>
            <a:endParaRPr lang="sv-SE" dirty="0" smtClean="0"/>
          </a:p>
          <a:p>
            <a:r>
              <a:rPr lang="sv-SE" dirty="0" smtClean="0"/>
              <a:t>Samtidigt </a:t>
            </a:r>
            <a:r>
              <a:rPr lang="sv-SE" dirty="0"/>
              <a:t>har kommunerna det </a:t>
            </a:r>
            <a:r>
              <a:rPr lang="sv-SE" i="1" dirty="0"/>
              <a:t>geografiska områdesansvaret på lokal nivå inför och vid extraordinära händelser</a:t>
            </a:r>
            <a:r>
              <a:rPr lang="sv-SE" dirty="0"/>
              <a:t>.</a:t>
            </a:r>
          </a:p>
          <a:p>
            <a:r>
              <a:rPr lang="sv-SE" dirty="0"/>
              <a:t>Detta innebär att </a:t>
            </a:r>
            <a:r>
              <a:rPr lang="sv-SE" dirty="0" smtClean="0"/>
              <a:t>kommunen </a:t>
            </a:r>
            <a:r>
              <a:rPr lang="sv-SE" dirty="0"/>
              <a:t>ska verka för att samverkan och samordning kommer till stånd med aktörer inom kommunen före, under och efter extraordinära händelser. I uppgiften ligger dessutom att samordna information till allmänheten under sådana händelser</a:t>
            </a:r>
            <a:r>
              <a:rPr lang="sv-SE" dirty="0" smtClean="0"/>
              <a:t>.</a:t>
            </a:r>
          </a:p>
          <a:p>
            <a:r>
              <a:rPr lang="sv-SE" dirty="0" smtClean="0"/>
              <a:t>Dricksvattenproducenten </a:t>
            </a:r>
            <a:r>
              <a:rPr lang="sv-SE" dirty="0"/>
              <a:t>ansvarar för leverans och </a:t>
            </a:r>
            <a:r>
              <a:rPr lang="sv-SE" dirty="0" smtClean="0"/>
              <a:t>kvalitet.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67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dirty="0"/>
              <a:t>Varför en </a:t>
            </a:r>
            <a:r>
              <a:rPr lang="sv-SE" b="1" baseline="0" dirty="0" smtClean="0"/>
              <a:t>guide</a:t>
            </a:r>
            <a:r>
              <a:rPr lang="sv-SE" b="1" baseline="0" dirty="0"/>
              <a:t>?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Livsmedelsverket har tagit fram en guide med stöd av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myndigheter och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dricksvattenproducenter. 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Syftet är att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underlätta det analys- och planeringsarbete som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krävs för att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fram en väl förankrad nödvattenplan.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innehåller metodstöd för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att: 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Kartlägga verksamheter och funktioner som är sårbara vid dricksvattenstörningar.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Skapa beslutsunderlag för prioriteringar.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Beräkna nödvattenbehovet inom kommunens geografiska område.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Bygga upp bra samverkan mellan offentliga och privata aktörer kring nödvattenförsörjning.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Sammanställa underlag som ligger till grund för nödvattenplanen.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03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upprepande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som behöver göras i rätt ordning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man arbetar sig igenom dessa steg ger de en grund för analysarbetet inför upprättande av nödvattenplanen. 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Även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man idag har en nödvattenplan (9) så är det viktigt att man ändå börjar i (1) när den ska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revideras.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omsorgsfull analys kan också ge förutsättningar för eventuella prioriteringar i ledningsnätet. 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skäl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varför det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olika steg i arbetsmodellen och att de kommer i just den här ordningen.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är viktigt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göra arbetet metodiskt för att förbättra samhällets förmåga att hantera allvarliga störningar i dricksvattenförsörjningen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 arbetssättet skapas insikter hos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kunder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intervjuas eller kontaktas under arbetet. 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Kunderna får klart för sig vad som gäller i 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krissituation; att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leveranser kan utebli i 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är prioriterade eller ej.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de i så stor utsträckning som möjligt skapar egna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rutiner och lösningar för att gå så skadefria ur en kris som möjligt. 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börja planera och samverka i ett skarpt läge är oerhört resurskrävande och kostsamt.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stor att situationen förvärras.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Livsmedelsverket förordar att arbetet görs i samarbete mellan kommunens beredskapsansvarige och den som producerar och distribuerar dricksvatten. 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Detta för att båda parter sitter på olika informationsbitar. 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geografiskt områdesansvarig och dricksvattenproducenten är ansvarig för dricksvattenleveransen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72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Det är centralt att det finns någon form av beslut, mandat och uppdrag från behörig politisk instans för att initiera arbetet och ge det en riktning.</a:t>
            </a:r>
            <a:r>
              <a:rPr lang="sv-SE" baseline="0" dirty="0"/>
              <a:t> </a:t>
            </a:r>
          </a:p>
          <a:p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Uppdraget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behöver,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Livsmedelsverket ser det,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komma från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kommunledningen.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de som är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ytterst ansvariga för de beslut som tas i ett skarpt läge när resurserna inte räcker till.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beslutet hos VA-huvudmannen så finns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en risk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uppdraget inte blir tillräckligt brett.</a:t>
            </a:r>
          </a:p>
          <a:p>
            <a:endParaRPr lang="sv-SE" b="1" baseline="0" dirty="0"/>
          </a:p>
          <a:p>
            <a:r>
              <a:rPr lang="sv-SE" baseline="0" dirty="0"/>
              <a:t>Planeringen är </a:t>
            </a:r>
            <a:r>
              <a:rPr lang="sv-SE" baseline="0" dirty="0" smtClean="0"/>
              <a:t>nödvändig.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I en kris är det en omöjlig situation för en ledningsgrupp att fatta väl avvägda beslut utan färdigt underlag och under stress. </a:t>
            </a:r>
          </a:p>
          <a:p>
            <a:r>
              <a:rPr lang="sv-SE" baseline="0" dirty="0" smtClean="0"/>
              <a:t>Om </a:t>
            </a:r>
            <a:r>
              <a:rPr lang="sv-SE" baseline="0" dirty="0"/>
              <a:t>inte planeringen finns på </a:t>
            </a:r>
            <a:r>
              <a:rPr lang="sv-SE" baseline="0" dirty="0" smtClean="0"/>
              <a:t>plats blir </a:t>
            </a:r>
            <a:r>
              <a:rPr lang="sv-SE" baseline="0" dirty="0"/>
              <a:t>det </a:t>
            </a:r>
            <a:r>
              <a:rPr lang="sv-SE" baseline="0" dirty="0" smtClean="0"/>
              <a:t>den enskilde teknikern </a:t>
            </a:r>
            <a:r>
              <a:rPr lang="sv-SE" baseline="0" dirty="0"/>
              <a:t>på vattenverket som tar beslutet vart de första nödvattentankarna körs ut. Det </a:t>
            </a:r>
            <a:r>
              <a:rPr lang="sv-SE" baseline="0" dirty="0" smtClean="0"/>
              <a:t>finns erfarenheter från VAKA av detta.</a:t>
            </a:r>
            <a:br>
              <a:rPr lang="sv-SE" baseline="0" dirty="0" smtClean="0"/>
            </a:br>
            <a:endParaRPr lang="sv-SE" baseline="0" dirty="0"/>
          </a:p>
          <a:p>
            <a:r>
              <a:rPr lang="sv-SE" baseline="0" dirty="0" smtClean="0"/>
              <a:t>Den projektgrupp </a:t>
            </a:r>
            <a:r>
              <a:rPr lang="sv-SE" baseline="0" dirty="0"/>
              <a:t>som tagit fram metodiken för nödvattenplanering </a:t>
            </a:r>
            <a:r>
              <a:rPr lang="sv-SE" baseline="0" dirty="0" smtClean="0"/>
              <a:t>tror att oavsett tidigare planering är det klokt att </a:t>
            </a:r>
            <a:r>
              <a:rPr lang="sv-SE" baseline="0" dirty="0"/>
              <a:t>gå igenom </a:t>
            </a:r>
            <a:r>
              <a:rPr lang="sv-SE" baseline="0" dirty="0" smtClean="0"/>
              <a:t>de här metodstegen </a:t>
            </a:r>
            <a:r>
              <a:rPr lang="sv-SE" baseline="0" dirty="0"/>
              <a:t>med visst </a:t>
            </a:r>
            <a:r>
              <a:rPr lang="sv-SE" baseline="0" dirty="0" smtClean="0"/>
              <a:t>intervall. Det </a:t>
            </a:r>
            <a:r>
              <a:rPr lang="sv-SE" baseline="0" dirty="0"/>
              <a:t>som redan finns på plats tar liten </a:t>
            </a:r>
            <a:r>
              <a:rPr lang="sv-SE" baseline="0" dirty="0" smtClean="0"/>
              <a:t>tid, och </a:t>
            </a:r>
            <a:r>
              <a:rPr lang="sv-SE" baseline="0" dirty="0"/>
              <a:t>annat kan vara nödvändiga </a:t>
            </a:r>
            <a:r>
              <a:rPr lang="sv-SE" baseline="0" dirty="0" smtClean="0"/>
              <a:t>kompletteringar.</a:t>
            </a:r>
          </a:p>
          <a:p>
            <a:endParaRPr lang="sv-SE" baseline="0" dirty="0"/>
          </a:p>
          <a:p>
            <a:r>
              <a:rPr lang="sv-SE" baseline="0" dirty="0"/>
              <a:t>Beroende på om man är en liten </a:t>
            </a:r>
            <a:r>
              <a:rPr lang="sv-SE" baseline="0" dirty="0" smtClean="0"/>
              <a:t>eller stor kommun har </a:t>
            </a:r>
            <a:r>
              <a:rPr lang="sv-SE" baseline="0" dirty="0"/>
              <a:t>projektgruppen uttryckt att det kan skilja i vad som är lämpligt och möjligt. Till exempel att försöka identifiera alla vattenanvändare. I den stora kommunen kan man i stället fokuserar bara på vissa kategorier.  Här är guiden och dess bilagor stöd för att göra det urvalet. 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</a:t>
            </a:r>
            <a:r>
              <a:rPr lang="sv-SE" baseline="0" dirty="0"/>
              <a:t> arbete som görs inom ramen för processen är också en del av kommunens risk- och kontinuitetshantering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759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Kartläggningen </a:t>
            </a:r>
            <a:r>
              <a:rPr lang="sv-SE" b="1" baseline="0" dirty="0" smtClean="0"/>
              <a:t>ä</a:t>
            </a:r>
            <a:r>
              <a:rPr lang="sv-SE" b="1" dirty="0" smtClean="0"/>
              <a:t>r </a:t>
            </a:r>
            <a:r>
              <a:rPr lang="sv-SE" b="1" dirty="0"/>
              <a:t>till för att skaffa sig ett underlag för att veta vilka som använder vatten och på vilket sätt, och </a:t>
            </a:r>
            <a:r>
              <a:rPr lang="sv-SE" b="1" dirty="0" smtClean="0"/>
              <a:t>vilket behov </a:t>
            </a:r>
            <a:r>
              <a:rPr lang="sv-SE" b="1" dirty="0"/>
              <a:t>av </a:t>
            </a:r>
            <a:r>
              <a:rPr lang="sv-SE" b="1" dirty="0" smtClean="0"/>
              <a:t>kvalitet som finns</a:t>
            </a:r>
            <a:endParaRPr lang="sv-SE" b="1" dirty="0"/>
          </a:p>
          <a:p>
            <a:endParaRPr lang="sv-SE" b="0" dirty="0"/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kunna utforma en strategi för nödvattenförsörjning behöver kommunen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kartlägga hur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många människor som vistas i kommunen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vilka typer av verksamheter som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finns inom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kommunens geografiska område.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Samhällsviktiga verksamheter måste kunna upprätthållas även vid en allvarlig störning i dricksvattenförsörjningen. 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Därför blir det viktigt att ha kunskap om vilka verksamheter som behöver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prioriteras.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 behöver nu identifiera samhällsviktiga verksamheter och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kritiska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beroenden. Men också få aktörerna att själva bedöma vad är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acceptabel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avbrottstid om behöver verksamheten upprätthållas.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Verksamheter som inte klassas som samhällsviktiga kan ändå vara mycket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betydelsefulla. Till exempel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kommunens framtida utvecklingsmöjligheter.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dessa verksamheter känsliga för störningar i dricksvattenförsörjningen kan de vara mycket svåra att prioritera bort vid en nödvattensituation.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skapa ett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helhetsperspektiv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det viktigt att identifiera dessa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till att de finns med i analysen kring sårbarhet och prioriteringar.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nästa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steg, 03,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läggs grunden för att göra en första preliminär bedömning av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konsekvenser</a:t>
            </a:r>
            <a:endParaRPr lang="sv-S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Påverkan på de olika verksamheterna vid dricksvattenstörningar.</a:t>
            </a: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De olika verksamheternas betydelse för den enskilda människan och samhället.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går att sortera in dessa i ungefär samma kategorier som i arbetet med Styrel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Verksamhet som har stor betydelse för liv och hälsa.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Dialyssjukvård</a:t>
            </a:r>
            <a:endParaRPr lang="sv-SE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Verksamhet som har stor betydelse för samhällets funktionalitet.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Livsmedelsförsörjning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Verksamhet som har stor betydelse för miljön.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Sophantering</a:t>
            </a:r>
            <a:endParaRPr lang="sv-SE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Verksamhet som representerar stora ekonomiska värden.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Stora företag</a:t>
            </a:r>
            <a:endParaRPr lang="sv-SE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Verksamhet som har stor betydelse för sociala och kulturella värden.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Arkiv</a:t>
            </a:r>
            <a:endParaRPr lang="sv-SE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Övrig verksamhet. -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Exempel: Små och medelstora företag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966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Utifrån den preliminära konsekvensbedömningen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behövs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med de identifierade offentliga och privata aktörer för att få en fördjupad bild av konsekvenser.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Dialogen behövs göras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rätt beslutsnivå hos företagen.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 behöver kunna hantera information kring företagshemligheter på ett korrekt sätt för att få tillgång till information.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Därför behövs planering inför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dialogerna.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vi för en dialog med de identifierade aktörerna behöver vi: 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diskutera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verksamhetens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nödvattenbehov och vilka egna reservlösningar som finns i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verksamheten. Vilka möjligheter finns för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förbereda sig inför 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störning och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minska de egna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konsekvenserna?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diskutera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verksamhetens eller företagets betydelser för att minska konsekvenserna för människor och samhället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skapa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bra relation inför en kommande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samtala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 och framtidsplaner/expansion/utvecklingsplaner – både hos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företaget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ställa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frågor om det finns förändringar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verksamheten som påverkar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dricksvattenbehovet.</a:t>
            </a:r>
          </a:p>
          <a:p>
            <a:pPr marL="171450" indent="-171450">
              <a:buFontTx/>
              <a:buChar char="-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…och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slutligen ha en dialog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dricksvattenbehovet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inför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slutplanering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prioritering av nödvattenförsörjning.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Steg 5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Efter dialogen inventeras vad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finns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plats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avseende utrustning,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och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transporter.</a:t>
            </a:r>
            <a:endParaRPr lang="sv-S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utforma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underlag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behövs vid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prioriteringsdiskussionerna behöver kommunen göra en bedömning av hur mycket dricksvatten som kan distribueras inom givna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tidsintervaller. Det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 säga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göra 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beräkning av hur stora volymer nödvatten som kan levereras på kort respektive lång sikt och inom hur många timmar den allra första leveransen är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möjlig att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genomföra. 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göra denna sammanställning behöver kommunen: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Sammanställa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lista med egna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tankar, kärl och tankbilar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finns för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nödvatten.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Inventera om det är möjligt att hyra tankar, kärl, tankbilar från andra aktörer.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Skapa en bild av var annat dricksvatten kan hämtas.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Skapa en realistisk bild av hur lång tid alla moment i kedjan tar att utföra.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man räknar på litrar som kan köras ut är det möjligt att jämföra med det preliminära behov som räknats fram utifrån både invånarantal/säsongsbundna förändringar och verksamheters behov, både samhällsviktiga som övriga.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jämförelsen går det sedan att få en uppfattning om hur räcker dagens förmåga till? Här följer steg 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4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Enlig Livsmedelsverkets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bör den övergripande strategin innehålla en beskrivning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ambitionsnivå.</a:t>
            </a:r>
            <a:endParaRPr lang="sv-S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Inom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hur många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timmar ska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hushållen och prioriterade verksamheter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tillgång till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nödvatten?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Vilka verksamheter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prioriteras och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få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tillgång till nödvatten vid en störning i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dricksvattenförsörjningen?</a:t>
            </a: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Strategin för nödvattenförsörjning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bör delas upp i olika typer av scenarier och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tidsperspektiv och innehålla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 till prioriteringarna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Motiv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varför man eventuellt prioriterar annan verksamhet än de samhällsviktiga, exempelvis ett stort privat företag som inte klassas som samhällsviktigt.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Strategin bör också innehålla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eventuella villkor för nödvattenförsörjning, kopplat till avtal, och om leveransen av nödvatten begränsas vid en utdragen händelse.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också innehålla en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beskrivning av vilka verksamheter som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är prioriterade.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beslut om vilka prioriteringar som ska göras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fattade behövs en dialog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igen.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genomföras på flera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sätt. Några exempel:</a:t>
            </a:r>
            <a:endParaRPr lang="sv-S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Information i kommunens 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samverkansforum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där olika aktörer träffas och diskuterar krisberedskap och hantering av samhällsstörningar.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Dialog genom möten med de olika verksamheterna och företagen.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Dialog genom brev ställda direkt till verksamheterna eller företagen.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Dialog med olika typer av företagarföreningar.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A275-91EB-4614-98F4-3B2E7C6E3C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46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Start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1" y="372804"/>
            <a:ext cx="2385851" cy="333156"/>
          </a:xfrm>
          <a:prstGeom prst="rect">
            <a:avLst/>
          </a:prstGeom>
        </p:spPr>
      </p:pic>
      <p:sp>
        <p:nvSpPr>
          <p:cNvPr id="7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46" y="989814"/>
            <a:ext cx="12081654" cy="586818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106086" y="5080375"/>
            <a:ext cx="7412953" cy="522808"/>
          </a:xfrm>
          <a:gradFill>
            <a:gsLst>
              <a:gs pos="0">
                <a:srgbClr val="F26808"/>
              </a:gs>
              <a:gs pos="70000">
                <a:srgbClr val="E64011">
                  <a:alpha val="90000"/>
                </a:srgbClr>
              </a:gs>
            </a:gsLst>
            <a:lin ang="0" scaled="0"/>
          </a:gradFill>
        </p:spPr>
        <p:txBody>
          <a:bodyPr wrap="square" lIns="540000" tIns="36000" rIns="144000" bIns="180000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ingress eller ditt namn här</a:t>
            </a:r>
            <a:endParaRPr lang="sv-SE" dirty="0"/>
          </a:p>
        </p:txBody>
      </p:sp>
      <p:sp>
        <p:nvSpPr>
          <p:cNvPr id="54" name="Rubrik 1"/>
          <p:cNvSpPr>
            <a:spLocks noGrp="1"/>
          </p:cNvSpPr>
          <p:nvPr>
            <p:ph type="title" hasCustomPrompt="1"/>
          </p:nvPr>
        </p:nvSpPr>
        <p:spPr>
          <a:xfrm>
            <a:off x="106086" y="4162862"/>
            <a:ext cx="7412953" cy="917513"/>
          </a:xfrm>
          <a:gradFill>
            <a:gsLst>
              <a:gs pos="0">
                <a:srgbClr val="F26908"/>
              </a:gs>
              <a:gs pos="70000">
                <a:srgbClr val="E64011">
                  <a:alpha val="90000"/>
                </a:srgbClr>
              </a:gs>
            </a:gsLst>
            <a:lin ang="0" scaled="1"/>
          </a:gradFill>
        </p:spPr>
        <p:txBody>
          <a:bodyPr lIns="540000" tIns="180000" rIns="180000" bIns="180000">
            <a:spAutoFit/>
          </a:bodyPr>
          <a:lstStyle>
            <a:lvl1pPr>
              <a:defRPr lang="sv-SE" sz="4000" kern="12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v-SE" dirty="0" smtClean="0"/>
              <a:t>Skriv in en välkomsthälsning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77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Text med bild/diagram/tabe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>
          <a:xfrm rot="16200000">
            <a:off x="3907201" y="4062887"/>
            <a:ext cx="43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348413" y="1923916"/>
            <a:ext cx="5219700" cy="4313371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916113"/>
            <a:ext cx="5219701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944225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3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 Bildsida, 2 bilder med text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5863" y="3537287"/>
            <a:ext cx="4032249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35863" y="531188"/>
            <a:ext cx="4032250" cy="2700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</a:p>
        </p:txBody>
      </p:sp>
      <p:sp>
        <p:nvSpPr>
          <p:cNvPr id="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7" y="1916113"/>
            <a:ext cx="6551613" cy="432117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in text här, med eller utan punkter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84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. Bildsida, 3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8115957" y="5257800"/>
            <a:ext cx="3438000" cy="97948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30113" y="2265363"/>
            <a:ext cx="3438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</a:t>
            </a:r>
            <a:br>
              <a:rPr lang="sv-SE" dirty="0" smtClean="0"/>
            </a:br>
            <a:r>
              <a:rPr lang="sv-SE" dirty="0" smtClean="0"/>
              <a:t>klicka på bildsymbolen i mitten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4381631" y="5257800"/>
            <a:ext cx="3438000" cy="97948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80843" y="2265363"/>
            <a:ext cx="3438788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</a:t>
            </a:r>
            <a:br>
              <a:rPr lang="sv-SE" dirty="0" smtClean="0"/>
            </a:br>
            <a:r>
              <a:rPr lang="sv-SE" dirty="0" smtClean="0"/>
              <a:t>klicka på bildsymbolen i mitten</a:t>
            </a:r>
          </a:p>
        </p:txBody>
      </p:sp>
      <p:sp>
        <p:nvSpPr>
          <p:cNvPr id="14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257800"/>
            <a:ext cx="3461417" cy="9794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2265363"/>
            <a:ext cx="3438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24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 i mitten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479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. Bildsida, 4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9228111" y="5251450"/>
            <a:ext cx="2340001" cy="98583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4" name="Platshållare för bild 4"/>
          <p:cNvSpPr>
            <a:spLocks noGrp="1"/>
          </p:cNvSpPr>
          <p:nvPr>
            <p:ph type="pic" sz="quarter" idx="24" hasCustomPrompt="1"/>
          </p:nvPr>
        </p:nvSpPr>
        <p:spPr>
          <a:xfrm>
            <a:off x="9228113" y="2265363"/>
            <a:ext cx="2340000" cy="2740025"/>
          </a:xfrm>
          <a:noFill/>
        </p:spPr>
        <p:txBody>
          <a:bodyPr lIns="360000" tIns="360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371663" y="5251450"/>
            <a:ext cx="2328374" cy="98583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0037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3491962" y="5251450"/>
            <a:ext cx="2351626" cy="985837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91962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600" b="1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14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5251450"/>
            <a:ext cx="2339999" cy="9858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Skriv en bildtext här</a:t>
            </a:r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7" y="2265363"/>
            <a:ext cx="2340000" cy="2736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360000" tIns="360000"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</a:t>
            </a:r>
            <a:br>
              <a:rPr lang="sv-SE" dirty="0" smtClean="0"/>
            </a:br>
            <a:r>
              <a:rPr lang="sv-SE" dirty="0" smtClean="0"/>
              <a:t>på bildsymbolen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Organisation, orange med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 userDrawn="1"/>
        </p:nvSpPr>
        <p:spPr>
          <a:xfrm>
            <a:off x="893246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6162938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339341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623888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 userDrawn="1"/>
        </p:nvSpPr>
        <p:spPr>
          <a:xfrm>
            <a:off x="7642796" y="1250998"/>
            <a:ext cx="3925317" cy="6840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1" name="object 2"/>
          <p:cNvSpPr txBox="1"/>
          <p:nvPr userDrawn="1"/>
        </p:nvSpPr>
        <p:spPr>
          <a:xfrm>
            <a:off x="623889" y="1250998"/>
            <a:ext cx="6890662" cy="684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2" name="object 1"/>
          <p:cNvSpPr txBox="1"/>
          <p:nvPr userDrawn="1"/>
        </p:nvSpPr>
        <p:spPr>
          <a:xfrm>
            <a:off x="623888" y="432319"/>
            <a:ext cx="10944225" cy="684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27" name="Platshållare för text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1375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6" name="Platshållare för text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39879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5" name="Platshållare för text 9"/>
          <p:cNvSpPr>
            <a:spLocks noGrp="1"/>
          </p:cNvSpPr>
          <p:nvPr>
            <p:ph type="body" sz="quarter" idx="28" hasCustomPrompt="1"/>
          </p:nvPr>
        </p:nvSpPr>
        <p:spPr>
          <a:xfrm>
            <a:off x="3575548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27" hasCustomPrompt="1"/>
          </p:nvPr>
        </p:nvSpPr>
        <p:spPr>
          <a:xfrm>
            <a:off x="805258" y="326718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►"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1108" y="2265363"/>
            <a:ext cx="2328760" cy="78044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6339879" y="2265363"/>
            <a:ext cx="2295525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3575446" y="2265363"/>
            <a:ext cx="2308327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805235" y="2265363"/>
            <a:ext cx="2309025" cy="78044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7768276" y="1394628"/>
            <a:ext cx="3671592" cy="421018"/>
          </a:xfr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Insynsrådet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822302" y="1394627"/>
            <a:ext cx="6617887" cy="421018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GD Stab</a:t>
            </a: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822302" y="617444"/>
            <a:ext cx="10617566" cy="402211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Generaldirektör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1" y="6262310"/>
            <a:ext cx="8180389" cy="453146"/>
          </a:xfrm>
        </p:spPr>
        <p:txBody>
          <a:bodyPr rIns="0"/>
          <a:lstStyle>
            <a:lvl1pPr algn="r">
              <a:defRPr sz="2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77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Organisation, ljus med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 userDrawn="1"/>
        </p:nvSpPr>
        <p:spPr>
          <a:xfrm>
            <a:off x="893246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6164933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3397402" y="205056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5" y="966000"/>
                </a:lnTo>
                <a:lnTo>
                  <a:pt x="2753995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629871" y="2046654"/>
            <a:ext cx="2628000" cy="4104000"/>
          </a:xfrm>
          <a:custGeom>
            <a:avLst/>
            <a:gdLst/>
            <a:ahLst/>
            <a:cxnLst/>
            <a:rect l="l" t="t" r="r" b="b"/>
            <a:pathLst>
              <a:path w="2753995" h="966469">
                <a:moveTo>
                  <a:pt x="0" y="966000"/>
                </a:moveTo>
                <a:lnTo>
                  <a:pt x="2753994" y="966000"/>
                </a:lnTo>
                <a:lnTo>
                  <a:pt x="2753994" y="0"/>
                </a:lnTo>
                <a:lnTo>
                  <a:pt x="0" y="0"/>
                </a:lnTo>
                <a:lnTo>
                  <a:pt x="0" y="966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 userDrawn="1"/>
        </p:nvSpPr>
        <p:spPr>
          <a:xfrm>
            <a:off x="7642796" y="1250998"/>
            <a:ext cx="3925317" cy="6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marL="1289685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1" name="object 2"/>
          <p:cNvSpPr txBox="1"/>
          <p:nvPr userDrawn="1"/>
        </p:nvSpPr>
        <p:spPr>
          <a:xfrm>
            <a:off x="623889" y="1250998"/>
            <a:ext cx="6890662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12" name="object 1"/>
          <p:cNvSpPr txBox="1"/>
          <p:nvPr userDrawn="1"/>
        </p:nvSpPr>
        <p:spPr>
          <a:xfrm>
            <a:off x="623888" y="438897"/>
            <a:ext cx="10944225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endParaRPr sz="2400" dirty="0">
              <a:latin typeface="+mj-lt"/>
              <a:cs typeface="Europa-Regular"/>
            </a:endParaRPr>
          </a:p>
        </p:txBody>
      </p:sp>
      <p:sp>
        <p:nvSpPr>
          <p:cNvPr id="27" name="Platshållare för text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1375" y="3273765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6" name="Platshållare för text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48413" y="3273766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5" name="Platshållare för text 9"/>
          <p:cNvSpPr>
            <a:spLocks noGrp="1"/>
          </p:cNvSpPr>
          <p:nvPr>
            <p:ph type="body" sz="quarter" idx="28" hasCustomPrompt="1"/>
          </p:nvPr>
        </p:nvSpPr>
        <p:spPr>
          <a:xfrm>
            <a:off x="3592615" y="3273766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4" name="Platshållare för text 8"/>
          <p:cNvSpPr>
            <a:spLocks noGrp="1"/>
          </p:cNvSpPr>
          <p:nvPr>
            <p:ph type="body" sz="quarter" idx="27" hasCustomPrompt="1"/>
          </p:nvPr>
        </p:nvSpPr>
        <p:spPr>
          <a:xfrm>
            <a:off x="811241" y="3271563"/>
            <a:ext cx="2308225" cy="2756939"/>
          </a:xfrm>
        </p:spPr>
        <p:txBody>
          <a:bodyPr>
            <a:normAutofit/>
          </a:bodyPr>
          <a:lstStyle>
            <a:lvl1pPr marL="269875" indent="-269875">
              <a:spcAft>
                <a:spcPts val="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►"/>
              <a:defRPr sz="1700"/>
            </a:lvl1pPr>
          </a:lstStyle>
          <a:p>
            <a:pPr lvl="0"/>
            <a:r>
              <a:rPr lang="sv-SE" dirty="0" smtClean="0"/>
              <a:t>Avdelning</a:t>
            </a:r>
            <a:endParaRPr lang="sv-SE" dirty="0"/>
          </a:p>
        </p:txBody>
      </p:sp>
      <p:sp>
        <p:nvSpPr>
          <p:cNvPr id="22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9111108" y="2265363"/>
            <a:ext cx="2328760" cy="78044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20" name="Platshållare för text 6"/>
          <p:cNvSpPr>
            <a:spLocks noGrp="1"/>
          </p:cNvSpPr>
          <p:nvPr>
            <p:ph type="body" sz="quarter" idx="25" hasCustomPrompt="1"/>
          </p:nvPr>
        </p:nvSpPr>
        <p:spPr>
          <a:xfrm>
            <a:off x="6348413" y="2265363"/>
            <a:ext cx="2295525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8" name="Platshållare för 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3592513" y="2265363"/>
            <a:ext cx="2308327" cy="780444"/>
          </a:xfrm>
        </p:spPr>
        <p:txBody>
          <a:bodyPr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  <a:endParaRPr lang="sv-SE" dirty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811218" y="2261453"/>
            <a:ext cx="2309025" cy="78044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 smtClean="0"/>
              <a:t>Område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7768276" y="1394628"/>
            <a:ext cx="3671592" cy="421018"/>
          </a:xfrm>
        </p:spPr>
        <p:txBody>
          <a:bodyPr lIns="0" tIns="0" rIns="72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Insynsrådet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822302" y="1394627"/>
            <a:ext cx="6617887" cy="421018"/>
          </a:xfrm>
        </p:spPr>
        <p:txBody>
          <a:bodyPr lIns="0" tIns="0" rIns="7200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GD Stab</a:t>
            </a:r>
          </a:p>
        </p:txBody>
      </p:sp>
      <p:sp>
        <p:nvSpPr>
          <p:cNvPr id="15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822302" y="617444"/>
            <a:ext cx="10617566" cy="402211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 smtClean="0"/>
              <a:t>Generaldirektör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4790" y="6262310"/>
            <a:ext cx="8180389" cy="453146"/>
          </a:xfrm>
        </p:spPr>
        <p:txBody>
          <a:bodyPr rIns="0"/>
          <a:lstStyle>
            <a:lvl1pPr algn="r">
              <a:defRPr sz="2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733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. Bild med text/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504520" y="3776976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504520" y="2265898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5314441"/>
            <a:ext cx="5471761" cy="922848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 smtClean="0"/>
              <a:t>Skriv in text här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58018"/>
            <a:ext cx="5471761" cy="399198"/>
          </a:xfr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4124363"/>
            <a:ext cx="5471761" cy="440521"/>
          </a:xfrm>
        </p:spPr>
        <p:txBody>
          <a:bodyPr lIns="0" tIns="0"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text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283336"/>
            <a:ext cx="5471761" cy="40169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kort text/din avdelning/titel här 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2479027"/>
            <a:ext cx="5471760" cy="649902"/>
          </a:xfrm>
        </p:spPr>
        <p:txBody>
          <a:bodyPr rIns="0">
            <a:noAutofit/>
          </a:bodyPr>
          <a:lstStyle>
            <a:lvl1pPr algn="r">
              <a:defRPr sz="4000" baseline="0"/>
            </a:lvl1pPr>
          </a:lstStyle>
          <a:p>
            <a:r>
              <a:rPr lang="sv-SE" dirty="0" smtClean="0"/>
              <a:t>Skriv en kort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22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 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504519" y="4453632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504871" y="2265363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4240" y="2624328"/>
            <a:ext cx="5471760" cy="1463040"/>
          </a:xfrm>
        </p:spPr>
        <p:txBody>
          <a:bodyPr rIns="0" anchor="ctr">
            <a:noAutofit/>
          </a:bodyPr>
          <a:lstStyle>
            <a:lvl1pPr algn="r">
              <a:defRPr sz="4000" baseline="0"/>
            </a:lvl1pPr>
          </a:lstStyle>
          <a:p>
            <a:r>
              <a:rPr lang="sv-SE" dirty="0" smtClean="0"/>
              <a:t>Skriv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3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. Brödkaka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61" y="1664453"/>
            <a:ext cx="4728118" cy="5205530"/>
          </a:xfrm>
          <a:prstGeom prst="rect">
            <a:avLst/>
          </a:prstGeom>
        </p:spPr>
      </p:pic>
      <p:sp>
        <p:nvSpPr>
          <p:cNvPr id="6" name="Rektangel 2"/>
          <p:cNvSpPr/>
          <p:nvPr/>
        </p:nvSpPr>
        <p:spPr>
          <a:xfrm>
            <a:off x="3118709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/>
          <p:cNvSpPr/>
          <p:nvPr/>
        </p:nvSpPr>
        <p:spPr>
          <a:xfrm>
            <a:off x="3118709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3457195"/>
            <a:ext cx="6911975" cy="1260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377950"/>
            <a:ext cx="6911975" cy="134859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Skriv in din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9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. Centrera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5028725" y="4956275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"/>
          <p:cNvSpPr/>
          <p:nvPr/>
        </p:nvSpPr>
        <p:spPr>
          <a:xfrm>
            <a:off x="5028725" y="3082006"/>
            <a:ext cx="21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2652737" y="3433649"/>
            <a:ext cx="6911975" cy="1260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1708786"/>
            <a:ext cx="10944225" cy="102633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Skriv in din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04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och innehåll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99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. Bild med tex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"/>
          <p:cNvSpPr/>
          <p:nvPr/>
        </p:nvSpPr>
        <p:spPr>
          <a:xfrm>
            <a:off x="627464" y="2276529"/>
            <a:ext cx="1591129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4" name="Platshållare för text 4"/>
          <p:cNvSpPr>
            <a:spLocks noGrp="1"/>
          </p:cNvSpPr>
          <p:nvPr>
            <p:ph type="body" sz="quarter" idx="23"/>
          </p:nvPr>
        </p:nvSpPr>
        <p:spPr>
          <a:xfrm>
            <a:off x="623888" y="5366327"/>
            <a:ext cx="5471761" cy="87096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idx="22" hasCustomPrompt="1"/>
          </p:nvPr>
        </p:nvSpPr>
        <p:spPr>
          <a:xfrm>
            <a:off x="623888" y="4730494"/>
            <a:ext cx="5471761" cy="536357"/>
          </a:xfr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21" hasCustomPrompt="1"/>
          </p:nvPr>
        </p:nvSpPr>
        <p:spPr>
          <a:xfrm>
            <a:off x="623888" y="2536536"/>
            <a:ext cx="5471761" cy="1587407"/>
          </a:xfrm>
        </p:spPr>
        <p:txBody>
          <a:bodyPr lIns="0" tIns="0" r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ingresstext här</a:t>
            </a:r>
          </a:p>
        </p:txBody>
      </p:sp>
      <p:sp>
        <p:nvSpPr>
          <p:cNvPr id="18" name="Platshållare för text 1"/>
          <p:cNvSpPr>
            <a:spLocks noGrp="1"/>
          </p:cNvSpPr>
          <p:nvPr>
            <p:ph type="subTitle" idx="1" hasCustomPrompt="1"/>
          </p:nvPr>
        </p:nvSpPr>
        <p:spPr>
          <a:xfrm>
            <a:off x="623888" y="1920748"/>
            <a:ext cx="5471761" cy="337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Skriv en kort ingress här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8300"/>
            <a:ext cx="5471760" cy="1334165"/>
          </a:xfrm>
        </p:spPr>
        <p:txBody>
          <a:bodyPr rIns="0">
            <a:noAutofit/>
          </a:bodyPr>
          <a:lstStyle>
            <a:lvl1pPr algn="l">
              <a:defRPr sz="4000" baseline="0"/>
            </a:lvl1pPr>
          </a:lstStyle>
          <a:p>
            <a:r>
              <a:rPr lang="sv-SE" dirty="0" smtClean="0"/>
              <a:t>Skriv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1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. Start/Slu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2336002-00BD-4BB5-876E-7F4120B7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0" y="2923071"/>
            <a:ext cx="5347499" cy="746715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5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.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6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623888" y="368299"/>
            <a:ext cx="9287506" cy="6234523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 rot="5400000">
            <a:off x="7819029" y="2853740"/>
            <a:ext cx="6234519" cy="1263650"/>
          </a:xfrm>
        </p:spPr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09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3. Bild och text - Stående skärm* använd 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295" y="991332"/>
            <a:ext cx="1721038" cy="240322"/>
          </a:xfrm>
          <a:prstGeom prst="rect">
            <a:avLst/>
          </a:prstGeom>
        </p:spPr>
      </p:pic>
      <p:sp>
        <p:nvSpPr>
          <p:cNvPr id="8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5400000">
            <a:off x="4878571" y="-455424"/>
            <a:ext cx="6857999" cy="7768855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1883735" cy="6216428"/>
          </a:xfrm>
        </p:spPr>
        <p:txBody>
          <a:bodyPr vert="eaVert"/>
          <a:lstStyle>
            <a:lvl1pPr marL="177800" indent="-177800"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orient="vert" hasCustomPrompt="1"/>
          </p:nvPr>
        </p:nvSpPr>
        <p:spPr>
          <a:xfrm>
            <a:off x="3051177" y="368300"/>
            <a:ext cx="1142114" cy="6213253"/>
          </a:xfrm>
        </p:spPr>
        <p:txBody>
          <a:bodyPr vert="eaVert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29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09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92" y="1080000"/>
            <a:ext cx="10190769" cy="2196000"/>
          </a:xfrm>
        </p:spPr>
        <p:txBody>
          <a:bodyPr anchor="t" anchorCtr="0">
            <a:normAutofit/>
          </a:bodyPr>
          <a:lstStyle>
            <a:lvl1pPr algn="l">
              <a:lnSpc>
                <a:spcPts val="5400"/>
              </a:lnSpc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apitelsida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7342" y="1916113"/>
            <a:ext cx="12084658" cy="4321176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04000" tIns="180000" anchor="t"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6551612" cy="12604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2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tshållare för bild 1"/>
          <p:cNvSpPr>
            <a:spLocks noGrp="1"/>
          </p:cNvSpPr>
          <p:nvPr>
            <p:ph type="pic" sz="quarter" idx="39" hasCustomPrompt="1"/>
          </p:nvPr>
        </p:nvSpPr>
        <p:spPr>
          <a:xfrm>
            <a:off x="6096000" y="6453188"/>
            <a:ext cx="6096000" cy="4048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 smtClean="0"/>
              <a:t>Använder du bara en sida kan du dra upp bildhållaren och placera en bild här</a:t>
            </a:r>
          </a:p>
        </p:txBody>
      </p:sp>
      <p:sp>
        <p:nvSpPr>
          <p:cNvPr id="96" name="Platshållare numm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354352" y="5420222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7" name="Platshållare numm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48413" y="4791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8" name="Platshållare numm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6348413" y="41627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9" name="Platshållare numm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348413" y="35339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0" name="Platshållare numm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348413" y="29052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1" name="Platshållare numm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2276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4" name="Platshållare numm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941" y="5420222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3" name="Platshållare numm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33002" y="4791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2" name="Platshållare numm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33002" y="41627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1" name="Platshållare numm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33002" y="35339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90" name="Platshållare numm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33002" y="290522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89" name="Platshållare nummer 1"/>
          <p:cNvSpPr>
            <a:spLocks noGrp="1"/>
          </p:cNvSpPr>
          <p:nvPr>
            <p:ph type="body" sz="quarter" idx="21" hasCustomPrompt="1"/>
          </p:nvPr>
        </p:nvSpPr>
        <p:spPr>
          <a:xfrm>
            <a:off x="633002" y="2276474"/>
            <a:ext cx="540000" cy="540000"/>
          </a:xfrm>
          <a:solidFill>
            <a:schemeClr val="accent1"/>
          </a:solidFill>
        </p:spPr>
        <p:txBody>
          <a:bodyPr lIns="36000" tIns="72000" rIns="36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1600">
                <a:latin typeface="+mn-lt"/>
              </a:defRPr>
            </a:lvl4pPr>
            <a:lvl5pPr marL="0" indent="0" algn="ctr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 smtClean="0"/>
              <a:t>#</a:t>
            </a:r>
          </a:p>
          <a:p>
            <a:pPr lvl="1"/>
            <a:r>
              <a:rPr lang="sv-SE" dirty="0" smtClean="0"/>
              <a:t>#</a:t>
            </a:r>
          </a:p>
          <a:p>
            <a:pPr lvl="2"/>
            <a:r>
              <a:rPr lang="sv-SE" dirty="0" smtClean="0"/>
              <a:t>#</a:t>
            </a:r>
          </a:p>
          <a:p>
            <a:pPr lvl="3"/>
            <a:r>
              <a:rPr lang="sv-SE" dirty="0" smtClean="0"/>
              <a:t>#</a:t>
            </a:r>
          </a:p>
          <a:p>
            <a:pPr lvl="4"/>
            <a:r>
              <a:rPr lang="sv-SE" dirty="0" smtClean="0"/>
              <a:t>#</a:t>
            </a:r>
            <a:endParaRPr lang="sv-SE" dirty="0"/>
          </a:p>
        </p:txBody>
      </p:sp>
      <p:sp>
        <p:nvSpPr>
          <p:cNvPr id="102" name="Platshållare för text 13"/>
          <p:cNvSpPr>
            <a:spLocks noGrp="1"/>
          </p:cNvSpPr>
          <p:nvPr>
            <p:ph type="body" sz="quarter" idx="33" hasCustomPrompt="1"/>
          </p:nvPr>
        </p:nvSpPr>
        <p:spPr>
          <a:xfrm>
            <a:off x="7171236" y="5420222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3" name="Platshållare för text 12"/>
          <p:cNvSpPr>
            <a:spLocks noGrp="1"/>
          </p:cNvSpPr>
          <p:nvPr>
            <p:ph type="body" sz="quarter" idx="34" hasCustomPrompt="1"/>
          </p:nvPr>
        </p:nvSpPr>
        <p:spPr>
          <a:xfrm>
            <a:off x="7171236" y="47914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4" name="Platshållare för text 11"/>
          <p:cNvSpPr>
            <a:spLocks noGrp="1"/>
          </p:cNvSpPr>
          <p:nvPr>
            <p:ph type="body" sz="quarter" idx="35" hasCustomPrompt="1"/>
          </p:nvPr>
        </p:nvSpPr>
        <p:spPr>
          <a:xfrm>
            <a:off x="7171236" y="41627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5" name="Platshållare för text 10"/>
          <p:cNvSpPr>
            <a:spLocks noGrp="1"/>
          </p:cNvSpPr>
          <p:nvPr>
            <p:ph type="body" sz="quarter" idx="36" hasCustomPrompt="1"/>
          </p:nvPr>
        </p:nvSpPr>
        <p:spPr>
          <a:xfrm>
            <a:off x="7171236" y="35339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6" name="Platshållare för text 9"/>
          <p:cNvSpPr>
            <a:spLocks noGrp="1"/>
          </p:cNvSpPr>
          <p:nvPr>
            <p:ph type="body" sz="quarter" idx="37" hasCustomPrompt="1"/>
          </p:nvPr>
        </p:nvSpPr>
        <p:spPr>
          <a:xfrm>
            <a:off x="7171236" y="29052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107" name="Platshållare för text 8"/>
          <p:cNvSpPr>
            <a:spLocks noGrp="1"/>
          </p:cNvSpPr>
          <p:nvPr>
            <p:ph type="body" sz="quarter" idx="38" hasCustomPrompt="1"/>
          </p:nvPr>
        </p:nvSpPr>
        <p:spPr>
          <a:xfrm>
            <a:off x="7171236" y="2276476"/>
            <a:ext cx="4387763" cy="53999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55825" y="5420222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455825" y="47914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5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1455825" y="41627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4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455825" y="353397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3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455825" y="2905224"/>
            <a:ext cx="4387763" cy="5400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72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1455825" y="2276476"/>
            <a:ext cx="4387763" cy="539998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Redigera texten</a:t>
            </a:r>
          </a:p>
        </p:txBody>
      </p:sp>
      <p:sp>
        <p:nvSpPr>
          <p:cNvPr id="29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7535863" y="368300"/>
            <a:ext cx="4032250" cy="1260475"/>
          </a:xfrm>
        </p:spPr>
        <p:txBody>
          <a:bodyPr bIns="72000" anchor="b">
            <a:normAutofit/>
          </a:bodyPr>
          <a:lstStyle>
            <a:lvl1pPr marL="0" indent="0" algn="r">
              <a:buNone/>
              <a:defRPr sz="2000" b="0" baseline="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en ingress här</a:t>
            </a:r>
          </a:p>
        </p:txBody>
      </p:sp>
      <p:sp>
        <p:nvSpPr>
          <p:cNvPr id="95" name="Rubrik 1"/>
          <p:cNvSpPr>
            <a:spLocks noGrp="1"/>
          </p:cNvSpPr>
          <p:nvPr>
            <p:ph type="title" hasCustomPrompt="1"/>
          </p:nvPr>
        </p:nvSpPr>
        <p:spPr>
          <a:xfrm>
            <a:off x="623889" y="365126"/>
            <a:ext cx="6551612" cy="1263650"/>
          </a:xfrm>
        </p:spPr>
        <p:txBody>
          <a:bodyPr anchor="b"/>
          <a:lstStyle>
            <a:lvl1pPr>
              <a:defRPr/>
            </a:lvl1pPr>
          </a:lstStyle>
          <a:p>
            <a:r>
              <a:rPr lang="sv-SE" dirty="0" smtClean="0"/>
              <a:t>Skriv in agenda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484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Bild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>
            <a:extLst>
              <a:ext uri="{FF2B5EF4-FFF2-40B4-BE49-F238E27FC236}">
                <a16:creationId xmlns:a16="http://schemas.microsoft.com/office/drawing/2014/main" id="{4E60C708-3500-4C5D-BD00-B03A03CDF7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3700" y="0"/>
            <a:ext cx="5448299" cy="6858000"/>
          </a:xfrm>
          <a:custGeom>
            <a:avLst/>
            <a:gdLst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0967275 w 12192000"/>
              <a:gd name="connsiteY2" fmla="*/ 174625 h 6318250"/>
              <a:gd name="connsiteX3" fmla="*/ 11471275 w 12192000"/>
              <a:gd name="connsiteY3" fmla="*/ 174625 h 6318250"/>
              <a:gd name="connsiteX4" fmla="*/ 11471275 w 12192000"/>
              <a:gd name="connsiteY4" fmla="*/ 0 h 6318250"/>
              <a:gd name="connsiteX5" fmla="*/ 12192000 w 12192000"/>
              <a:gd name="connsiteY5" fmla="*/ 0 h 6318250"/>
              <a:gd name="connsiteX6" fmla="*/ 12192000 w 12192000"/>
              <a:gd name="connsiteY6" fmla="*/ 6318250 h 6318250"/>
              <a:gd name="connsiteX7" fmla="*/ 0 w 12192000"/>
              <a:gd name="connsiteY7" fmla="*/ 6318250 h 6318250"/>
              <a:gd name="connsiteX0" fmla="*/ 0 w 12192000"/>
              <a:gd name="connsiteY0" fmla="*/ 0 h 6318250"/>
              <a:gd name="connsiteX1" fmla="*/ 10967275 w 12192000"/>
              <a:gd name="connsiteY1" fmla="*/ 0 h 6318250"/>
              <a:gd name="connsiteX2" fmla="*/ 11471275 w 12192000"/>
              <a:gd name="connsiteY2" fmla="*/ 174625 h 6318250"/>
              <a:gd name="connsiteX3" fmla="*/ 11471275 w 12192000"/>
              <a:gd name="connsiteY3" fmla="*/ 0 h 6318250"/>
              <a:gd name="connsiteX4" fmla="*/ 12192000 w 12192000"/>
              <a:gd name="connsiteY4" fmla="*/ 0 h 6318250"/>
              <a:gd name="connsiteX5" fmla="*/ 12192000 w 12192000"/>
              <a:gd name="connsiteY5" fmla="*/ 6318250 h 6318250"/>
              <a:gd name="connsiteX6" fmla="*/ 0 w 12192000"/>
              <a:gd name="connsiteY6" fmla="*/ 6318250 h 6318250"/>
              <a:gd name="connsiteX7" fmla="*/ 0 w 12192000"/>
              <a:gd name="connsiteY7" fmla="*/ 0 h 6318250"/>
              <a:gd name="connsiteX0" fmla="*/ 0 w 12192000"/>
              <a:gd name="connsiteY0" fmla="*/ 0 h 6318250"/>
              <a:gd name="connsiteX1" fmla="*/ 11471275 w 12192000"/>
              <a:gd name="connsiteY1" fmla="*/ 174625 h 6318250"/>
              <a:gd name="connsiteX2" fmla="*/ 11471275 w 12192000"/>
              <a:gd name="connsiteY2" fmla="*/ 0 h 6318250"/>
              <a:gd name="connsiteX3" fmla="*/ 12192000 w 12192000"/>
              <a:gd name="connsiteY3" fmla="*/ 0 h 6318250"/>
              <a:gd name="connsiteX4" fmla="*/ 12192000 w 12192000"/>
              <a:gd name="connsiteY4" fmla="*/ 6318250 h 6318250"/>
              <a:gd name="connsiteX5" fmla="*/ 0 w 12192000"/>
              <a:gd name="connsiteY5" fmla="*/ 6318250 h 6318250"/>
              <a:gd name="connsiteX6" fmla="*/ 0 w 12192000"/>
              <a:gd name="connsiteY6" fmla="*/ 0 h 6318250"/>
              <a:gd name="connsiteX0" fmla="*/ 0 w 12192000"/>
              <a:gd name="connsiteY0" fmla="*/ 0 h 6318250"/>
              <a:gd name="connsiteX1" fmla="*/ 11471275 w 12192000"/>
              <a:gd name="connsiteY1" fmla="*/ 0 h 6318250"/>
              <a:gd name="connsiteX2" fmla="*/ 12192000 w 12192000"/>
              <a:gd name="connsiteY2" fmla="*/ 0 h 6318250"/>
              <a:gd name="connsiteX3" fmla="*/ 12192000 w 12192000"/>
              <a:gd name="connsiteY3" fmla="*/ 6318250 h 6318250"/>
              <a:gd name="connsiteX4" fmla="*/ 0 w 12192000"/>
              <a:gd name="connsiteY4" fmla="*/ 6318250 h 6318250"/>
              <a:gd name="connsiteX5" fmla="*/ 0 w 12192000"/>
              <a:gd name="connsiteY5" fmla="*/ 0 h 6318250"/>
              <a:gd name="connsiteX0" fmla="*/ 0 w 12192000"/>
              <a:gd name="connsiteY0" fmla="*/ 0 h 6318250"/>
              <a:gd name="connsiteX1" fmla="*/ 12192000 w 12192000"/>
              <a:gd name="connsiteY1" fmla="*/ 0 h 6318250"/>
              <a:gd name="connsiteX2" fmla="*/ 12192000 w 12192000"/>
              <a:gd name="connsiteY2" fmla="*/ 6318250 h 6318250"/>
              <a:gd name="connsiteX3" fmla="*/ 0 w 12192000"/>
              <a:gd name="connsiteY3" fmla="*/ 6318250 h 6318250"/>
              <a:gd name="connsiteX4" fmla="*/ 0 w 12192000"/>
              <a:gd name="connsiteY4" fmla="*/ 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18250">
                <a:moveTo>
                  <a:pt x="0" y="0"/>
                </a:moveTo>
                <a:lnTo>
                  <a:pt x="12192000" y="0"/>
                </a:lnTo>
                <a:lnTo>
                  <a:pt x="12192000" y="6318250"/>
                </a:lnTo>
                <a:lnTo>
                  <a:pt x="0" y="63182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288000" tIns="360000" anchor="t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smtClean="0"/>
              <a:t>Montera en bild genom att klicka på bildsymbolen i mitten</a:t>
            </a:r>
            <a:endParaRPr lang="sv-SE" dirty="0"/>
          </a:p>
        </p:txBody>
      </p:sp>
      <p:sp>
        <p:nvSpPr>
          <p:cNvPr id="3" name="Platshållare för innehåll 1"/>
          <p:cNvSpPr>
            <a:spLocks noGrp="1"/>
          </p:cNvSpPr>
          <p:nvPr>
            <p:ph idx="1" hasCustomPrompt="1"/>
          </p:nvPr>
        </p:nvSpPr>
        <p:spPr>
          <a:xfrm>
            <a:off x="623888" y="1916113"/>
            <a:ext cx="5822632" cy="4318000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5126"/>
            <a:ext cx="5822632" cy="1263650"/>
          </a:xfrm>
        </p:spPr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803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. Två texrutor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sz="half" idx="2" hasCustomPrompt="1"/>
          </p:nvPr>
        </p:nvSpPr>
        <p:spPr>
          <a:xfrm>
            <a:off x="6348413" y="1916113"/>
            <a:ext cx="5219699" cy="4321175"/>
          </a:xfrm>
        </p:spPr>
        <p:txBody>
          <a:bodyPr/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innehåll 1"/>
          <p:cNvSpPr>
            <a:spLocks noGrp="1"/>
          </p:cNvSpPr>
          <p:nvPr>
            <p:ph sz="half" idx="1" hasCustomPrompt="1"/>
          </p:nvPr>
        </p:nvSpPr>
        <p:spPr>
          <a:xfrm>
            <a:off x="623888" y="1916113"/>
            <a:ext cx="5219700" cy="4321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30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. Jämförelse layout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"/>
          <p:cNvSpPr/>
          <p:nvPr/>
        </p:nvSpPr>
        <p:spPr>
          <a:xfrm>
            <a:off x="6348112" y="2434776"/>
            <a:ext cx="52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1"/>
          <p:cNvSpPr/>
          <p:nvPr/>
        </p:nvSpPr>
        <p:spPr>
          <a:xfrm>
            <a:off x="623887" y="2434776"/>
            <a:ext cx="522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quarter" idx="4" hasCustomPrompt="1"/>
          </p:nvPr>
        </p:nvSpPr>
        <p:spPr>
          <a:xfrm>
            <a:off x="6348412" y="2708275"/>
            <a:ext cx="5219700" cy="35290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sz="half" idx="2" hasCustomPrompt="1"/>
          </p:nvPr>
        </p:nvSpPr>
        <p:spPr>
          <a:xfrm>
            <a:off x="623889" y="2708276"/>
            <a:ext cx="5219700" cy="35290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348411" y="1916113"/>
            <a:ext cx="5219701" cy="3603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ingress här</a:t>
            </a:r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 hasCustomPrompt="1"/>
          </p:nvPr>
        </p:nvSpPr>
        <p:spPr>
          <a:xfrm>
            <a:off x="623888" y="1916113"/>
            <a:ext cx="5219701" cy="3603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Skriv in ingress här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944224" cy="1260475"/>
          </a:xfrm>
        </p:spPr>
        <p:txBody>
          <a:bodyPr anchor="b"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Tom sida med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09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. Tom sida utan logo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70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r">
            <a:extLst>
              <a:ext uri="{FF2B5EF4-FFF2-40B4-BE49-F238E27FC236}">
                <a16:creationId xmlns:a16="http://schemas.microsoft.com/office/drawing/2014/main" id="{12423EB2-4A04-427F-BDA3-6FCAC4307B99}"/>
              </a:ext>
            </a:extLst>
          </p:cNvPr>
          <p:cNvSpPr/>
          <p:nvPr/>
        </p:nvSpPr>
        <p:spPr>
          <a:xfrm rot="5400000" flipV="1">
            <a:off x="-3376238" y="3371401"/>
            <a:ext cx="6858002" cy="115200"/>
          </a:xfrm>
          <a:prstGeom prst="rect">
            <a:avLst/>
          </a:prstGeom>
          <a:gradFill>
            <a:gsLst>
              <a:gs pos="81000">
                <a:srgbClr val="F0610A"/>
              </a:gs>
              <a:gs pos="0">
                <a:srgbClr val="FF9600"/>
              </a:gs>
              <a:gs pos="20000">
                <a:srgbClr val="F77A05"/>
              </a:gs>
              <a:gs pos="100000">
                <a:srgbClr val="E6401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" y="6439741"/>
            <a:ext cx="1721038" cy="240322"/>
          </a:xfrm>
          <a:prstGeom prst="rect">
            <a:avLst/>
          </a:prstGeom>
        </p:spPr>
      </p:pic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11576836" y="6453187"/>
            <a:ext cx="412974" cy="23298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smtClean="0"/>
              <a:t>I   </a:t>
            </a:r>
            <a:fld id="{245B4528-4277-4F3D-A842-4B724B614AF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10250335" y="6453187"/>
            <a:ext cx="1230815" cy="24357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E04330D-4BFB-4B5C-B478-F3E4734D6665}" type="datetime4">
              <a:rPr lang="sv-SE" smtClean="0"/>
              <a:pPr/>
              <a:t>23 juni 2020</a:t>
            </a:fld>
            <a:endParaRPr lang="sv-SE" dirty="0"/>
          </a:p>
        </p:txBody>
      </p:sp>
      <p:sp>
        <p:nvSpPr>
          <p:cNvPr id="14" name="Platshållare för sidfot 1"/>
          <p:cNvSpPr>
            <a:spLocks noGrp="1"/>
          </p:cNvSpPr>
          <p:nvPr>
            <p:ph type="ftr" sz="quarter" idx="3"/>
          </p:nvPr>
        </p:nvSpPr>
        <p:spPr>
          <a:xfrm>
            <a:off x="2942705" y="6453188"/>
            <a:ext cx="7234925" cy="23298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 1"/>
          <p:cNvSpPr>
            <a:spLocks noGrp="1"/>
          </p:cNvSpPr>
          <p:nvPr>
            <p:ph type="body" idx="1"/>
          </p:nvPr>
        </p:nvSpPr>
        <p:spPr>
          <a:xfrm>
            <a:off x="623888" y="1916113"/>
            <a:ext cx="10940388" cy="431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Skriv in text här, med eller utan punkter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888" y="365126"/>
            <a:ext cx="10940388" cy="12636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Skriv in en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2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9" r:id="rId14"/>
    <p:sldLayoutId id="214748370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702" r:id="rId24"/>
    <p:sldLayoutId id="2147483703" r:id="rId25"/>
  </p:sldLayoutIdLst>
  <p:timing>
    <p:tnLst>
      <p:par>
        <p:cTn id="1" dur="indefinite" restart="never" nodeType="tmRoot"/>
      </p:par>
    </p:tnLst>
  </p:timing>
  <p:txStyles>
    <p:titleStyle>
      <a:lvl1pPr algn="l" defTabSz="9000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37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7300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113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orient="horz" pos="4065">
          <p15:clr>
            <a:srgbClr val="A4A3A4"/>
          </p15:clr>
        </p15:guide>
        <p15:guide id="8" orient="horz" pos="4215">
          <p15:clr>
            <a:srgbClr val="A4A3A4"/>
          </p15:clr>
        </p15:guide>
        <p15:guide id="9" pos="3840">
          <p15:clr>
            <a:srgbClr val="F26B43"/>
          </p15:clr>
        </p15:guide>
        <p15:guide id="10" pos="3681">
          <p15:clr>
            <a:srgbClr val="F26B43"/>
          </p15:clr>
        </p15:guide>
        <p15:guide id="11" pos="3999">
          <p15:clr>
            <a:srgbClr val="F26B43"/>
          </p15:clr>
        </p15:guide>
        <p15:guide id="12" pos="4747">
          <p15:clr>
            <a:srgbClr val="F26B43"/>
          </p15:clr>
        </p15:guide>
        <p15:guide id="13" pos="4248">
          <p15:clr>
            <a:srgbClr val="F26B43"/>
          </p15:clr>
        </p15:guide>
        <p15:guide id="14" pos="4520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orient="horz" pos="1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Bild på fyllda plastdunkar av olika slag." title="vattendunkar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13574"/>
          <a:stretch>
            <a:fillRect/>
          </a:stretch>
        </p:blipFill>
        <p:spPr>
          <a:xfrm>
            <a:off x="110346" y="1074820"/>
            <a:ext cx="12081654" cy="5783179"/>
          </a:xfr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086" y="5080375"/>
            <a:ext cx="7412953" cy="495108"/>
          </a:xfrm>
        </p:spPr>
        <p:txBody>
          <a:bodyPr/>
          <a:lstStyle/>
          <a:p>
            <a:r>
              <a:rPr lang="sv-SE" sz="2000" dirty="0"/>
              <a:t>Vad, varför och hur</a:t>
            </a:r>
            <a:r>
              <a:rPr lang="sv-SE" sz="2000" dirty="0" smtClean="0"/>
              <a:t>?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Nödvattenplanering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9143021" y="6409266"/>
            <a:ext cx="304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Foto: Thomas Henrikson, MSB</a:t>
            </a:r>
          </a:p>
        </p:txBody>
      </p:sp>
    </p:spTree>
    <p:extLst>
      <p:ext uri="{BB962C8B-B14F-4D97-AF65-F5344CB8AC3E}">
        <p14:creationId xmlns:p14="http://schemas.microsoft.com/office/powerpoint/2010/main" val="148492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eskuren bild som visar del 8: nödvattenplan">
            <a:extLst>
              <a:ext uri="{FF2B5EF4-FFF2-40B4-BE49-F238E27FC236}">
                <a16:creationId xmlns:a16="http://schemas.microsoft.com/office/drawing/2014/main" id="{6A094516-D28A-4A1C-9B9E-FA8CCAF1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27" y="2549690"/>
            <a:ext cx="4207740" cy="2455445"/>
          </a:xfrm>
          <a:prstGeom prst="rect">
            <a:avLst/>
          </a:prstGeom>
        </p:spPr>
      </p:pic>
      <p:pic>
        <p:nvPicPr>
          <p:cNvPr id="7" name="Bild 6" descr="Checklista">
            <a:extLst>
              <a:ext uri="{FF2B5EF4-FFF2-40B4-BE49-F238E27FC236}">
                <a16:creationId xmlns:a16="http://schemas.microsoft.com/office/drawing/2014/main" id="{18C51D35-4205-44C5-914D-AA2D7AE01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53725" y="2809373"/>
            <a:ext cx="2410326" cy="2410326"/>
          </a:xfrm>
          <a:prstGeom prst="rect">
            <a:avLst/>
          </a:prstGeom>
        </p:spPr>
      </p:pic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Dags att planera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54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5" descr="Människor hämtar vatten i dunkar från en stor plasttank." title="Nödvattentank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r="22521"/>
          <a:stretch/>
        </p:blipFill>
        <p:spPr/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B80C22-86FA-354C-A26A-81701283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Nödvatten är vatten som distribueras till konsumenter på annat sätt än via ledningsnätet, exempelvis i tankar. </a:t>
            </a:r>
          </a:p>
          <a:p>
            <a:r>
              <a:rPr lang="sv-SE" dirty="0" smtClean="0"/>
              <a:t>Nödvatten ska hålla samma kvalitet som dricksvatten.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692658E-D01E-2946-B5D4-28543C81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Vad är nödvatten?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192490" y="6399963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Foto: Thomas Henrikson, MSB</a:t>
            </a:r>
          </a:p>
        </p:txBody>
      </p:sp>
    </p:spTree>
    <p:extLst>
      <p:ext uri="{BB962C8B-B14F-4D97-AF65-F5344CB8AC3E}">
        <p14:creationId xmlns:p14="http://schemas.microsoft.com/office/powerpoint/2010/main" val="3501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Uppgrävd bit av stor intagsledning för råvatten, i trä fylld med lera">
            <a:extLst>
              <a:ext uri="{FF2B5EF4-FFF2-40B4-BE49-F238E27FC236}">
                <a16:creationId xmlns:a16="http://schemas.microsoft.com/office/drawing/2014/main" id="{92B60772-14E6-0347-A039-33CED23AD0F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20153" r="20153"/>
          <a:stretch/>
        </p:blipFill>
        <p:spPr/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23888" y="2270676"/>
            <a:ext cx="5822632" cy="43180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”Dubbelt så många larm om dricksvattnet i år”</a:t>
            </a:r>
          </a:p>
          <a:p>
            <a:pPr marL="0" indent="0">
              <a:buNone/>
            </a:pPr>
            <a:r>
              <a:rPr lang="sv-SE" dirty="0" smtClean="0"/>
              <a:t>Under 2019 gick kommuner ut med rekommendationer minst 70 gånger om att dricksvatten bör kokas för att förhindra att folk blir sjuka, visar Ekots enkät.</a:t>
            </a:r>
          </a:p>
          <a:p>
            <a:pPr marL="0" indent="0" algn="r">
              <a:buNone/>
            </a:pPr>
            <a:r>
              <a:rPr lang="sv-SE" i="1" dirty="0" smtClean="0"/>
              <a:t>Sveriges Radio 5 december 2019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4F8F06D-D434-C646-921D-E674D2CE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Varför behöver vi planera för nödvatten?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000" dirty="0" err="1"/>
              <a:t>Livsmedelsverkets</a:t>
            </a:r>
            <a:r>
              <a:rPr lang="en-US" sz="2000" dirty="0"/>
              <a:t> guide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 smtClean="0"/>
              <a:t>nödvattenförsörjning</a:t>
            </a:r>
            <a:r>
              <a:rPr lang="en-US" sz="2000" dirty="0" smtClean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stöd</a:t>
            </a:r>
            <a:r>
              <a:rPr lang="en-US" sz="2000" dirty="0"/>
              <a:t> till </a:t>
            </a:r>
            <a:r>
              <a:rPr lang="en-US" sz="2000" dirty="0" err="1" smtClean="0"/>
              <a:t>kommunens</a:t>
            </a:r>
            <a:r>
              <a:rPr lang="en-US" sz="2000" dirty="0" smtClean="0"/>
              <a:t> </a:t>
            </a:r>
            <a:r>
              <a:rPr lang="en-US" sz="2000" dirty="0" err="1"/>
              <a:t>arbete</a:t>
            </a:r>
            <a:r>
              <a:rPr lang="en-US" sz="2000" dirty="0"/>
              <a:t>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/>
              <a:t>planering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/>
            <a:r>
              <a:rPr lang="en-US" sz="2000" dirty="0"/>
              <a:t>I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kritisk</a:t>
            </a:r>
            <a:r>
              <a:rPr lang="en-US" sz="2000" dirty="0"/>
              <a:t> situation, </a:t>
            </a:r>
            <a:r>
              <a:rPr lang="en-US" sz="2000" dirty="0" err="1"/>
              <a:t>då</a:t>
            </a:r>
            <a:r>
              <a:rPr lang="en-US" sz="2000" dirty="0"/>
              <a:t> </a:t>
            </a:r>
            <a:r>
              <a:rPr lang="en-US" sz="2000" dirty="0" err="1"/>
              <a:t>många</a:t>
            </a:r>
            <a:r>
              <a:rPr lang="en-US" sz="2000" dirty="0"/>
              <a:t> </a:t>
            </a:r>
            <a:r>
              <a:rPr lang="en-US" sz="2000" dirty="0" err="1"/>
              <a:t>ska</a:t>
            </a:r>
            <a:r>
              <a:rPr lang="en-US" sz="2000" dirty="0"/>
              <a:t> </a:t>
            </a:r>
            <a:r>
              <a:rPr lang="en-US" sz="2000" dirty="0" err="1"/>
              <a:t>förses</a:t>
            </a:r>
            <a:r>
              <a:rPr lang="en-US" sz="2000" dirty="0"/>
              <a:t> med </a:t>
            </a:r>
            <a:r>
              <a:rPr lang="en-US" sz="2000" dirty="0" err="1"/>
              <a:t>nödvatten</a:t>
            </a:r>
            <a:r>
              <a:rPr lang="en-US" sz="2000" dirty="0"/>
              <a:t>, </a:t>
            </a:r>
            <a:r>
              <a:rPr lang="en-US" sz="2000" dirty="0" err="1"/>
              <a:t>måste</a:t>
            </a:r>
            <a:r>
              <a:rPr lang="en-US" sz="2000" dirty="0"/>
              <a:t> </a:t>
            </a:r>
            <a:r>
              <a:rPr lang="en-US" sz="2000" dirty="0" err="1"/>
              <a:t>kommunledningen</a:t>
            </a:r>
            <a:r>
              <a:rPr lang="en-US" sz="2000" dirty="0"/>
              <a:t> </a:t>
            </a:r>
            <a:r>
              <a:rPr lang="en-US" sz="2000" dirty="0" err="1"/>
              <a:t>prioritera</a:t>
            </a:r>
            <a:r>
              <a:rPr lang="en-US" sz="2000" dirty="0"/>
              <a:t>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de </a:t>
            </a:r>
            <a:r>
              <a:rPr lang="en-US" sz="2000" dirty="0" err="1"/>
              <a:t>mest</a:t>
            </a:r>
            <a:r>
              <a:rPr lang="en-US" sz="2000" dirty="0"/>
              <a:t> </a:t>
            </a:r>
            <a:r>
              <a:rPr lang="en-US" sz="2000" dirty="0" err="1"/>
              <a:t>sårbara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samhällsviktiga</a:t>
            </a:r>
            <a:r>
              <a:rPr lang="en-US" sz="2000" dirty="0"/>
              <a:t> </a:t>
            </a:r>
            <a:r>
              <a:rPr lang="en-US" sz="2000" dirty="0" err="1"/>
              <a:t>verksamheterna</a:t>
            </a:r>
            <a:r>
              <a:rPr lang="en-US" sz="2000" dirty="0"/>
              <a:t> </a:t>
            </a:r>
            <a:r>
              <a:rPr lang="en-US" sz="2000" dirty="0" err="1"/>
              <a:t>får</a:t>
            </a:r>
            <a:r>
              <a:rPr lang="en-US" sz="2000" dirty="0"/>
              <a:t> </a:t>
            </a:r>
            <a:r>
              <a:rPr lang="en-US" sz="2000" dirty="0" err="1"/>
              <a:t>dricksvatten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tidigt</a:t>
            </a:r>
            <a:r>
              <a:rPr lang="en-US" sz="2000" dirty="0"/>
              <a:t> </a:t>
            </a:r>
            <a:r>
              <a:rPr lang="en-US" sz="2000" dirty="0" err="1"/>
              <a:t>skede</a:t>
            </a:r>
            <a:r>
              <a:rPr lang="en-US" sz="2000" dirty="0"/>
              <a:t>. </a:t>
            </a:r>
          </a:p>
          <a:p>
            <a:pPr marL="342900" indent="-342900"/>
            <a:r>
              <a:rPr lang="en-US" sz="2000" dirty="0" err="1"/>
              <a:t>Nödvattenguiden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stöd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skapa</a:t>
            </a:r>
            <a:r>
              <a:rPr lang="en-US" sz="2000" dirty="0"/>
              <a:t> de </a:t>
            </a:r>
            <a:r>
              <a:rPr lang="en-US" sz="2000" dirty="0" err="1"/>
              <a:t>beslutsunderlag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behövs</a:t>
            </a:r>
            <a:r>
              <a:rPr lang="en-US" sz="2000" dirty="0"/>
              <a:t>. Den </a:t>
            </a:r>
            <a:r>
              <a:rPr lang="en-US" sz="2000" dirty="0" err="1"/>
              <a:t>ger</a:t>
            </a:r>
            <a:r>
              <a:rPr lang="en-US" sz="2000" dirty="0"/>
              <a:t> </a:t>
            </a:r>
            <a:r>
              <a:rPr lang="en-US" sz="2000" dirty="0" err="1"/>
              <a:t>också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grund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vidare</a:t>
            </a:r>
            <a:r>
              <a:rPr lang="en-US" sz="2000" dirty="0"/>
              <a:t> </a:t>
            </a:r>
            <a:r>
              <a:rPr lang="en-US" sz="2000" dirty="0" err="1"/>
              <a:t>egen</a:t>
            </a:r>
            <a:r>
              <a:rPr lang="en-US" sz="2000" dirty="0"/>
              <a:t> </a:t>
            </a:r>
            <a:r>
              <a:rPr lang="en-US" sz="2000" dirty="0" err="1"/>
              <a:t>detaljerad</a:t>
            </a:r>
            <a:r>
              <a:rPr lang="en-US" sz="2000" dirty="0"/>
              <a:t> </a:t>
            </a:r>
            <a:r>
              <a:rPr lang="en-US" sz="2000" dirty="0" err="1"/>
              <a:t>planering</a:t>
            </a:r>
            <a:r>
              <a:rPr lang="en-US" sz="2000" dirty="0"/>
              <a:t>.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DE5FC2-0AB4-45F4-8896-02063B89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Nödvattenguiden </a:t>
            </a:r>
            <a:br>
              <a:rPr lang="en-US" smtClean="0"/>
            </a:br>
            <a:r>
              <a:rPr lang="en-US" smtClean="0"/>
              <a:t>– ditt planeringsunderlag</a:t>
            </a:r>
            <a:endParaRPr lang="en-US" dirty="0"/>
          </a:p>
        </p:txBody>
      </p:sp>
      <p:pic>
        <p:nvPicPr>
          <p:cNvPr id="5" name="Bildobjekt 4" descr="Framsiudan av Guide för planering av nödvattenförsörjning.">
            <a:extLst>
              <a:ext uri="{FF2B5EF4-FFF2-40B4-BE49-F238E27FC236}">
                <a16:creationId xmlns:a16="http://schemas.microsoft.com/office/drawing/2014/main" id="{C4600D90-211E-4C49-8440-97A9AC93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5"/>
          <a:stretch/>
        </p:blipFill>
        <p:spPr>
          <a:xfrm>
            <a:off x="6743701" y="-1"/>
            <a:ext cx="5566718" cy="68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F04E789-47E6-4876-9314-A510016F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Arbetsmodellen</a:t>
            </a:r>
            <a:endParaRPr lang="sv-SE" dirty="0"/>
          </a:p>
        </p:txBody>
      </p:sp>
      <p:pic>
        <p:nvPicPr>
          <p:cNvPr id="4" name="Bildobjekt 3" descr="Rund illustration över hur processen ser ut och de olika steg som ingår.">
            <a:extLst>
              <a:ext uri="{FF2B5EF4-FFF2-40B4-BE49-F238E27FC236}">
                <a16:creationId xmlns:a16="http://schemas.microsoft.com/office/drawing/2014/main" id="{D4527892-02B1-4131-962D-E08B27883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61" y="1474842"/>
            <a:ext cx="4768331" cy="47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Det startar med ett uppdrag</a:t>
            </a:r>
            <a:endParaRPr lang="sv-SE" dirty="0"/>
          </a:p>
        </p:txBody>
      </p:sp>
      <p:pic>
        <p:nvPicPr>
          <p:cNvPr id="6" name="Bildobjekt 5" descr="Beskuren bild som visar första delen i arbetsprocesen: uppdraget.">
            <a:extLst>
              <a:ext uri="{FF2B5EF4-FFF2-40B4-BE49-F238E27FC236}">
                <a16:creationId xmlns:a16="http://schemas.microsoft.com/office/drawing/2014/main" id="{6D65B632-0DD2-43AA-9190-A82EDBAB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01" y="2697366"/>
            <a:ext cx="5174873" cy="2406316"/>
          </a:xfrm>
          <a:prstGeom prst="rect">
            <a:avLst/>
          </a:prstGeom>
        </p:spPr>
      </p:pic>
      <p:pic>
        <p:nvPicPr>
          <p:cNvPr id="10" name="Bild 9" descr="Handskakning">
            <a:extLst>
              <a:ext uri="{FF2B5EF4-FFF2-40B4-BE49-F238E27FC236}">
                <a16:creationId xmlns:a16="http://schemas.microsoft.com/office/drawing/2014/main" id="{AC01F73D-CE97-41C1-8437-7A2B4F130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8949" y="2566737"/>
            <a:ext cx="3507388" cy="35073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3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eskuren bild av del två: kartläggning">
            <a:extLst>
              <a:ext uri="{FF2B5EF4-FFF2-40B4-BE49-F238E27FC236}">
                <a16:creationId xmlns:a16="http://schemas.microsoft.com/office/drawing/2014/main" id="{9D4D25DA-72F2-4C73-832B-6AD695FD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80" y="2712903"/>
            <a:ext cx="4138168" cy="2080268"/>
          </a:xfrm>
          <a:prstGeom prst="rect">
            <a:avLst/>
          </a:prstGeom>
        </p:spPr>
      </p:pic>
      <p:pic>
        <p:nvPicPr>
          <p:cNvPr id="9" name="Bild 8" descr="Grupp med människor">
            <a:extLst>
              <a:ext uri="{FF2B5EF4-FFF2-40B4-BE49-F238E27FC236}">
                <a16:creationId xmlns:a16="http://schemas.microsoft.com/office/drawing/2014/main" id="{EA4D4797-90CD-4598-9CEA-8ACEA5CA0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5307" y="1403684"/>
            <a:ext cx="2025316" cy="2025316"/>
          </a:xfrm>
          <a:prstGeom prst="rect">
            <a:avLst/>
          </a:prstGeom>
        </p:spPr>
      </p:pic>
      <p:pic>
        <p:nvPicPr>
          <p:cNvPr id="11" name="Bild 10" descr="Fabrik">
            <a:extLst>
              <a:ext uri="{FF2B5EF4-FFF2-40B4-BE49-F238E27FC236}">
                <a16:creationId xmlns:a16="http://schemas.microsoft.com/office/drawing/2014/main" id="{1276AE24-8203-4A02-989A-434F1C2B6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71033" y="1235242"/>
            <a:ext cx="2590800" cy="2590800"/>
          </a:xfrm>
          <a:prstGeom prst="rect">
            <a:avLst/>
          </a:prstGeom>
        </p:spPr>
      </p:pic>
      <p:pic>
        <p:nvPicPr>
          <p:cNvPr id="13" name="Bild 12" descr="Ko">
            <a:extLst>
              <a:ext uri="{FF2B5EF4-FFF2-40B4-BE49-F238E27FC236}">
                <a16:creationId xmlns:a16="http://schemas.microsoft.com/office/drawing/2014/main" id="{C286A329-8689-4095-B1A0-AF044B428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20514" y="3826043"/>
            <a:ext cx="2025315" cy="2025315"/>
          </a:xfrm>
          <a:prstGeom prst="rect">
            <a:avLst/>
          </a:prstGeom>
        </p:spPr>
      </p:pic>
      <p:pic>
        <p:nvPicPr>
          <p:cNvPr id="15" name="Bild 14" descr="Sjukhus">
            <a:extLst>
              <a:ext uri="{FF2B5EF4-FFF2-40B4-BE49-F238E27FC236}">
                <a16:creationId xmlns:a16="http://schemas.microsoft.com/office/drawing/2014/main" id="{06F1EFB7-AA00-487E-B440-E19C80E2D7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20826" y="3826042"/>
            <a:ext cx="1902174" cy="1902174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 </a:t>
            </a:r>
            <a:r>
              <a:rPr lang="sv-SE" dirty="0" smtClean="0"/>
              <a:t>behoven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971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eskuren bild medfokus på del 4: dialog">
            <a:extLst>
              <a:ext uri="{FF2B5EF4-FFF2-40B4-BE49-F238E27FC236}">
                <a16:creationId xmlns:a16="http://schemas.microsoft.com/office/drawing/2014/main" id="{A3A69A2D-672D-44BC-9AC0-AF343287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54" y="2431634"/>
            <a:ext cx="4578283" cy="2076198"/>
          </a:xfrm>
          <a:prstGeom prst="rect">
            <a:avLst/>
          </a:prstGeom>
        </p:spPr>
      </p:pic>
      <p:pic>
        <p:nvPicPr>
          <p:cNvPr id="7" name="Bild 6" descr="Socialt nätverk">
            <a:extLst>
              <a:ext uri="{FF2B5EF4-FFF2-40B4-BE49-F238E27FC236}">
                <a16:creationId xmlns:a16="http://schemas.microsoft.com/office/drawing/2014/main" id="{22537515-65A3-4CD2-8EFD-1C7A61ECF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852" y="1794460"/>
            <a:ext cx="2955758" cy="2955758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Prata med </a:t>
            </a:r>
            <a:r>
              <a:rPr lang="sv-SE" dirty="0" smtClean="0"/>
              <a:t>berörda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308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eskuren del från arbetsprocessen som visar del 6: beslut och dialog.">
            <a:extLst>
              <a:ext uri="{FF2B5EF4-FFF2-40B4-BE49-F238E27FC236}">
                <a16:creationId xmlns:a16="http://schemas.microsoft.com/office/drawing/2014/main" id="{B2FEE4FE-9EF4-4644-8836-C42D86D2B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55" y="2357497"/>
            <a:ext cx="5266545" cy="2250907"/>
          </a:xfrm>
          <a:prstGeom prst="rect">
            <a:avLst/>
          </a:prstGeom>
        </p:spPr>
      </p:pic>
      <p:pic>
        <p:nvPicPr>
          <p:cNvPr id="7" name="Bild 6" descr="Prioritering">
            <a:extLst>
              <a:ext uri="{FF2B5EF4-FFF2-40B4-BE49-F238E27FC236}">
                <a16:creationId xmlns:a16="http://schemas.microsoft.com/office/drawing/2014/main" id="{AC485B21-6CCB-4242-9BAF-BD16F501B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6768" y="2102210"/>
            <a:ext cx="3023937" cy="3023937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 om </a:t>
            </a:r>
            <a:r>
              <a:rPr lang="sv-SE" dirty="0" smtClean="0"/>
              <a:t>prioriteringar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178653"/>
      </p:ext>
    </p:extLst>
  </p:cSld>
  <p:clrMapOvr>
    <a:masterClrMapping/>
  </p:clrMapOvr>
</p:sld>
</file>

<file path=ppt/theme/theme1.xml><?xml version="1.0" encoding="utf-8"?>
<a:theme xmlns:a="http://schemas.openxmlformats.org/drawingml/2006/main" name="Livsmedelsverkets PPT">
  <a:themeElements>
    <a:clrScheme name="Livsmedelsverket PPT">
      <a:dk1>
        <a:srgbClr val="1B1B1B"/>
      </a:dk1>
      <a:lt1>
        <a:srgbClr val="FFFFFF"/>
      </a:lt1>
      <a:dk2>
        <a:srgbClr val="1B1B1B"/>
      </a:dk2>
      <a:lt2>
        <a:srgbClr val="FFFFFF"/>
      </a:lt2>
      <a:accent1>
        <a:srgbClr val="F56200"/>
      </a:accent1>
      <a:accent2>
        <a:srgbClr val="259490"/>
      </a:accent2>
      <a:accent3>
        <a:srgbClr val="707070"/>
      </a:accent3>
      <a:accent4>
        <a:srgbClr val="843E83"/>
      </a:accent4>
      <a:accent5>
        <a:srgbClr val="0072CA"/>
      </a:accent5>
      <a:accent6>
        <a:srgbClr val="4AA02F"/>
      </a:accent6>
      <a:hlink>
        <a:srgbClr val="F56200"/>
      </a:hlink>
      <a:folHlink>
        <a:srgbClr val="259490"/>
      </a:folHlink>
    </a:clrScheme>
    <a:fontScheme name="Livsmedelsverket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sentation guide för nödvattenförsörjning (002) [Skrivskyddad]" id="{CB0C9A93-5FE0-45F1-BA0D-C935406C0A8E}" vid="{64336971-5314-4E05-B411-17FEB96148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som stöd i arbetet med nödvattenplanering</Template>
  <TotalTime>145</TotalTime>
  <Words>2119</Words>
  <Application>Microsoft Office PowerPoint</Application>
  <PresentationFormat>Bredbild</PresentationFormat>
  <Paragraphs>173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Europa-Regular</vt:lpstr>
      <vt:lpstr>Livsmedelsverkets PPT</vt:lpstr>
      <vt:lpstr>Nödvattenplanering</vt:lpstr>
      <vt:lpstr>Vad är nödvatten?</vt:lpstr>
      <vt:lpstr>Varför behöver vi planera för nödvatten?</vt:lpstr>
      <vt:lpstr>  Nödvattenguiden  – ditt planeringsunderlag</vt:lpstr>
      <vt:lpstr>Arbetsmodellen</vt:lpstr>
      <vt:lpstr>Det startar med ett uppdrag</vt:lpstr>
      <vt:lpstr>Kartlägg behoven</vt:lpstr>
      <vt:lpstr>Prata med berörda</vt:lpstr>
      <vt:lpstr>Beslut om prioriteringar</vt:lpstr>
      <vt:lpstr>Dags att planera!</vt:lpstr>
    </vt:vector>
  </TitlesOfParts>
  <Company>Livsmedelsverket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Nödvattenplanering</dc:title>
  <dc:creator>Lundgren Katja SUS_KO</dc:creator>
  <cp:lastModifiedBy>Lundgren Katja SUS_KO</cp:lastModifiedBy>
  <cp:revision>20</cp:revision>
  <dcterms:created xsi:type="dcterms:W3CDTF">2020-06-12T03:44:09Z</dcterms:created>
  <dcterms:modified xsi:type="dcterms:W3CDTF">2020-06-23T12:43:10Z</dcterms:modified>
</cp:coreProperties>
</file>