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7" r:id="rId2"/>
    <p:sldId id="256" r:id="rId3"/>
    <p:sldId id="323" r:id="rId4"/>
    <p:sldId id="320" r:id="rId5"/>
    <p:sldId id="302" r:id="rId6"/>
    <p:sldId id="310" r:id="rId7"/>
    <p:sldId id="266" r:id="rId8"/>
    <p:sldId id="292" r:id="rId9"/>
    <p:sldId id="306" r:id="rId10"/>
    <p:sldId id="268" r:id="rId11"/>
    <p:sldId id="324" r:id="rId12"/>
    <p:sldId id="325" r:id="rId13"/>
    <p:sldId id="280" r:id="rId14"/>
    <p:sldId id="304" r:id="rId15"/>
    <p:sldId id="307" r:id="rId16"/>
    <p:sldId id="275" r:id="rId17"/>
    <p:sldId id="305" r:id="rId18"/>
    <p:sldId id="272" r:id="rId19"/>
    <p:sldId id="300" r:id="rId20"/>
    <p:sldId id="315" r:id="rId21"/>
    <p:sldId id="270" r:id="rId22"/>
    <p:sldId id="309" r:id="rId23"/>
    <p:sldId id="308" r:id="rId24"/>
    <p:sldId id="269" r:id="rId25"/>
    <p:sldId id="321" r:id="rId26"/>
    <p:sldId id="322" r:id="rId27"/>
    <p:sldId id="295" r:id="rId28"/>
    <p:sldId id="296" r:id="rId29"/>
    <p:sldId id="327" r:id="rId30"/>
    <p:sldId id="328" r:id="rId31"/>
    <p:sldId id="329" r:id="rId32"/>
    <p:sldId id="277" r:id="rId33"/>
  </p:sldIdLst>
  <p:sldSz cx="9906000" cy="6858000" type="A4"/>
  <p:notesSz cx="6789738"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gård Konde Åsa RG_RÅ" initials="ÅBK" lastIdx="1" clrIdx="0"/>
  <p:cmAuthor id="1" name="Jansson Anette RG_RÅ" initials="JAR" lastIdx="14" clrIdx="1"/>
  <p:cmAuthor id="2" name="Sanner Färnstrand Jorun KO" initials="SFJK"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2C6"/>
    <a:srgbClr val="FFCC00"/>
    <a:srgbClr val="EA9114"/>
    <a:srgbClr val="C83900"/>
    <a:srgbClr val="E89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0" autoAdjust="0"/>
    <p:restoredTop sz="96711" autoAdjust="0"/>
  </p:normalViewPr>
  <p:slideViewPr>
    <p:cSldViewPr showGuides="1">
      <p:cViewPr>
        <p:scale>
          <a:sx n="80" d="100"/>
          <a:sy n="80" d="100"/>
        </p:scale>
        <p:origin x="-1584" y="-6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10" d="100"/>
          <a:sy n="110" d="100"/>
        </p:scale>
        <p:origin x="-2538" y="-72"/>
      </p:cViewPr>
      <p:guideLst>
        <p:guide orient="horz" pos="3127"/>
        <p:guide pos="213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6513" y="0"/>
            <a:ext cx="2941637" cy="496888"/>
          </a:xfrm>
          <a:prstGeom prst="rect">
            <a:avLst/>
          </a:prstGeom>
        </p:spPr>
        <p:txBody>
          <a:bodyPr vert="horz" lIns="91440" tIns="45720" rIns="91440" bIns="45720" rtlCol="0"/>
          <a:lstStyle>
            <a:lvl1pPr algn="r">
              <a:defRPr sz="1200"/>
            </a:lvl1pPr>
          </a:lstStyle>
          <a:p>
            <a:fld id="{5B459ABA-8C59-4A16-A4C1-023E5FF19CE5}" type="datetimeFigureOut">
              <a:rPr lang="sv-SE" smtClean="0"/>
              <a:t>2015-06-01</a:t>
            </a:fld>
            <a:endParaRPr lang="sv-SE"/>
          </a:p>
        </p:txBody>
      </p:sp>
      <p:sp>
        <p:nvSpPr>
          <p:cNvPr id="4" name="Platshållare för bildobjekt 3"/>
          <p:cNvSpPr>
            <a:spLocks noGrp="1" noRot="1" noChangeAspect="1"/>
          </p:cNvSpPr>
          <p:nvPr>
            <p:ph type="sldImg" idx="2"/>
          </p:nvPr>
        </p:nvSpPr>
        <p:spPr>
          <a:xfrm>
            <a:off x="706438" y="744538"/>
            <a:ext cx="5376862"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6463"/>
            <a:ext cx="5430838" cy="4468812"/>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338"/>
            <a:ext cx="2941638"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6513" y="9431338"/>
            <a:ext cx="2941637" cy="496887"/>
          </a:xfrm>
          <a:prstGeom prst="rect">
            <a:avLst/>
          </a:prstGeom>
        </p:spPr>
        <p:txBody>
          <a:bodyPr vert="horz" lIns="91440" tIns="45720" rIns="91440" bIns="45720" rtlCol="0" anchor="b"/>
          <a:lstStyle>
            <a:lvl1pPr algn="r">
              <a:defRPr sz="1200"/>
            </a:lvl1pPr>
          </a:lstStyle>
          <a:p>
            <a:fld id="{9AFC5AC8-708F-4654-83DC-266AF2265BFA}" type="slidenum">
              <a:rPr lang="sv-SE" smtClean="0"/>
              <a:t>‹#›</a:t>
            </a:fld>
            <a:endParaRPr lang="sv-SE"/>
          </a:p>
        </p:txBody>
      </p:sp>
    </p:spTree>
    <p:extLst>
      <p:ext uri="{BB962C8B-B14F-4D97-AF65-F5344CB8AC3E}">
        <p14:creationId xmlns:p14="http://schemas.microsoft.com/office/powerpoint/2010/main" val="80599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livsmedelsverket.se/globalassets/matvanor-halsa-miljo/kostrad-matvanor/vuxna/kostraed_webb.pdf?id=7675"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livsmedelsverket.se/globalassets/rapporter/2015/rapp-5-hanteringsrapport-slutversion.pdf?id=7671" TargetMode="External"/><Relationship Id="rId4" Type="http://schemas.openxmlformats.org/officeDocument/2006/relationships/hyperlink" Target="http://www.livsmedelsverket.se/globalassets/english/food-habits-health-environment/dietary-guidelines/kostrad-eng.pdf?id=81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olkhalsomyndigheten.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olkhalsomyndigheten.s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nyckelhalet.s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livsmedelsverket.se/matvanor-halsa--miljo/kostrad-och-matvanor/matvanekollen"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livsmedelsverket.se/globalassets/rapporter/2015/rapp-5-hanteringsrapport-slutversion.pdf?id=7671" TargetMode="External"/><Relationship Id="rId5" Type="http://schemas.openxmlformats.org/officeDocument/2006/relationships/hyperlink" Target="http://www.livsmedelsverket.se/globalassets/english/food-habits-health-environment/dietary-guidelines/kostrad-eng.pdf?id=8140" TargetMode="External"/><Relationship Id="rId4" Type="http://schemas.openxmlformats.org/officeDocument/2006/relationships/hyperlink" Target="http://www.livsmedelsverket.se/globalassets/matvanor-halsa-miljo/kostrad-matvanor/vuxna/kostraed_webb.pdf?id=767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dirty="0" smtClean="0"/>
              <a:t>Den här presentationen handlar om Livsmedelsverkets råd om bra matvanor och tar upp:</a:t>
            </a:r>
          </a:p>
          <a:p>
            <a:pPr marL="171450" indent="-171450">
              <a:buFont typeface="Arial" panose="020B0604020202020204" pitchFamily="34" charset="0"/>
              <a:buChar char="•"/>
              <a:defRPr/>
            </a:pPr>
            <a:r>
              <a:rPr lang="sv-SE" altLang="sv-SE" dirty="0" smtClean="0"/>
              <a:t>Vilka kostråden</a:t>
            </a:r>
            <a:r>
              <a:rPr lang="sv-SE" altLang="sv-SE" baseline="0" dirty="0" smtClean="0"/>
              <a:t> är</a:t>
            </a:r>
            <a:endParaRPr lang="sv-SE" altLang="sv-SE" dirty="0" smtClean="0"/>
          </a:p>
          <a:p>
            <a:pPr marL="171450" indent="-171450">
              <a:buFont typeface="Arial" panose="020B0604020202020204" pitchFamily="34" charset="0"/>
              <a:buChar char="•"/>
              <a:defRPr/>
            </a:pPr>
            <a:r>
              <a:rPr lang="sv-SE" altLang="sv-SE" dirty="0" smtClean="0"/>
              <a:t>Vilka </a:t>
            </a:r>
            <a:r>
              <a:rPr lang="sv-SE" altLang="sv-SE" dirty="0"/>
              <a:t>råden är avsedda </a:t>
            </a:r>
            <a:r>
              <a:rPr lang="sv-SE" altLang="sv-SE" dirty="0" smtClean="0"/>
              <a:t>för</a:t>
            </a:r>
          </a:p>
          <a:p>
            <a:pPr marL="171450" indent="-171450">
              <a:buFont typeface="Arial" panose="020B0604020202020204" pitchFamily="34" charset="0"/>
              <a:buChar char="•"/>
              <a:defRPr/>
            </a:pPr>
            <a:r>
              <a:rPr lang="sv-SE" altLang="sv-SE" dirty="0" smtClean="0"/>
              <a:t>Det</a:t>
            </a:r>
            <a:r>
              <a:rPr lang="sv-SE" altLang="sv-SE" baseline="0" dirty="0" smtClean="0"/>
              <a:t> nya greppet</a:t>
            </a:r>
            <a:r>
              <a:rPr lang="sv-SE" altLang="sv-SE" dirty="0" smtClean="0"/>
              <a:t> =</a:t>
            </a:r>
            <a:r>
              <a:rPr lang="sv-SE" altLang="sv-SE" baseline="0" dirty="0" smtClean="0"/>
              <a:t> Hitta ditt sätt</a:t>
            </a:r>
            <a:endParaRPr lang="sv-SE" altLang="sv-SE" dirty="0" smtClean="0"/>
          </a:p>
          <a:p>
            <a:pPr marL="171450" indent="-171450">
              <a:buFont typeface="Arial" panose="020B0604020202020204" pitchFamily="34" charset="0"/>
              <a:buChar char="•"/>
              <a:defRPr/>
            </a:pPr>
            <a:endParaRPr lang="sv-SE" altLang="sv-SE" dirty="0" smtClean="0"/>
          </a:p>
          <a:p>
            <a:r>
              <a:rPr lang="sv-SE" baseline="0" dirty="0" smtClean="0"/>
              <a:t>Broschyren ”Hitta ditt sätt att äta grönare, lagom mycket och röra på dig” finns här: </a:t>
            </a:r>
            <a:r>
              <a:rPr lang="sv-SE" baseline="0" dirty="0" smtClean="0">
                <a:hlinkClick r:id="rId3"/>
              </a:rPr>
              <a:t>http://www.livsmedelsverket.se/globalassets/matvanor-halsa-miljo/kostrad-matvanor/vuxna/kostraed_webb.pdf?id=7675</a:t>
            </a: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Engelsk version: </a:t>
            </a:r>
            <a:r>
              <a:rPr lang="sv-SE" sz="1200" u="sng" kern="1200" dirty="0" smtClean="0">
                <a:solidFill>
                  <a:schemeClr val="tx1"/>
                </a:solidFill>
                <a:effectLst/>
                <a:latin typeface="+mn-lt"/>
                <a:ea typeface="+mn-ea"/>
                <a:cs typeface="+mn-cs"/>
                <a:hlinkClick r:id="rId4"/>
              </a:rPr>
              <a:t>http://www.livsmedelsverket.se/globalassets/english/food-habits-health-environment/dietary-guidelines/kostrad-eng.pdf?id=8140</a:t>
            </a:r>
            <a:endParaRPr lang="sv-SE" sz="1200" kern="1200" dirty="0" smtClean="0">
              <a:solidFill>
                <a:schemeClr val="tx1"/>
              </a:solidFill>
              <a:effectLst/>
              <a:latin typeface="+mn-lt"/>
              <a:ea typeface="+mn-ea"/>
              <a:cs typeface="+mn-cs"/>
            </a:endParaRPr>
          </a:p>
          <a:p>
            <a:endParaRPr lang="sv-SE" dirty="0"/>
          </a:p>
          <a:p>
            <a:r>
              <a:rPr lang="sv-SE" dirty="0"/>
              <a:t>I rapporten som ligger till grund för råden finns fördjupad </a:t>
            </a:r>
            <a:r>
              <a:rPr lang="sv-SE" dirty="0" smtClean="0"/>
              <a:t>information: </a:t>
            </a:r>
            <a:r>
              <a:rPr lang="sv-SE" dirty="0">
                <a:hlinkClick r:id="rId5"/>
              </a:rPr>
              <a:t>http://www.livsmedelsverket.se/globalassets/rapporter/2015/rapp-5-hanteringsrapport-slutversion.pdf?id=7671</a:t>
            </a:r>
            <a:endParaRPr lang="sv-SE" dirty="0"/>
          </a:p>
          <a:p>
            <a:pPr marL="171450" indent="-171450">
              <a:buFont typeface="Arial" panose="020B0604020202020204" pitchFamily="34" charset="0"/>
              <a:buChar char="•"/>
              <a:defRPr/>
            </a:pPr>
            <a:endParaRPr lang="sv-SE" altLang="sv-SE" dirty="0" smtClean="0"/>
          </a:p>
          <a:p>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1</a:t>
            </a:fld>
            <a:endParaRPr lang="sv-SE"/>
          </a:p>
        </p:txBody>
      </p:sp>
    </p:spTree>
    <p:extLst>
      <p:ext uri="{BB962C8B-B14F-4D97-AF65-F5344CB8AC3E}">
        <p14:creationId xmlns:p14="http://schemas.microsoft.com/office/powerpoint/2010/main" val="148217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a:t>
            </a:r>
            <a:r>
              <a:rPr lang="sv-SE" baseline="0" dirty="0" smtClean="0"/>
              <a:t> av få konflikter mellan hälsa och miljö. Rådet om att äta fisk 2-3</a:t>
            </a:r>
            <a:r>
              <a:rPr lang="sv-SE" dirty="0" smtClean="0"/>
              <a:t> gånger per vecka bygger på att man väljer hållbart. För miljön är det inte bra att äta fisk oftare än 3 gånger/vecka.</a:t>
            </a: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Strömming/sill från Östersjön och Bottniska viken,</a:t>
            </a:r>
            <a:r>
              <a:rPr lang="sv-SE" baseline="0" dirty="0" smtClean="0"/>
              <a:t> </a:t>
            </a:r>
            <a:r>
              <a:rPr lang="sv-SE" dirty="0" smtClean="0"/>
              <a:t>vildfångad (inte odlad) lax och öring från Östersjön,</a:t>
            </a:r>
            <a:r>
              <a:rPr lang="sv-SE" baseline="0" dirty="0" smtClean="0"/>
              <a:t> </a:t>
            </a:r>
            <a:r>
              <a:rPr lang="sv-SE" dirty="0" smtClean="0"/>
              <a:t>Bottniska viken, Vänern och Vättern, sik från Vänern och Vättern samt röding från Vättern innehåller höga halter dioxiner</a:t>
            </a:r>
            <a:r>
              <a:rPr lang="sv-SE" baseline="0" dirty="0" smtClean="0"/>
              <a:t> och PCB</a:t>
            </a:r>
            <a:r>
              <a:rPr lang="sv-SE" dirty="0" smtClean="0"/>
              <a:t>. Dessa</a:t>
            </a:r>
            <a:r>
              <a:rPr lang="sv-SE" baseline="0" dirty="0" smtClean="0"/>
              <a:t> ansamlas i kroppen under lång tid. Därför bör barn (upp till 18 år) och kvinnor i barnafödande ålder inte äta dessa fiskar oftare än 2-3 gånger per år. </a:t>
            </a:r>
          </a:p>
          <a:p>
            <a:r>
              <a:rPr lang="sv-SE" baseline="0" dirty="0" smtClean="0"/>
              <a:t>Kvinnor som inte ska ha fler barn och män kan äta denna fisk högst en gång i veckan.</a:t>
            </a:r>
          </a:p>
          <a:p>
            <a:endParaRPr lang="sv-SE" dirty="0" smtClean="0"/>
          </a:p>
          <a:p>
            <a:r>
              <a:rPr lang="sv-SE" dirty="0" smtClean="0"/>
              <a:t>Kvinnor som är eller försöker bli gravida eller som ammar bör även vara försiktiga med fisk som kan innehålla kvicksilver. Det gäller abborre, gädda, gös och lake och stora rovfiskar som färsk tonfisk, svärdfisk, stor hälleflundra, haj och rocka. Tonfisk på burk tillhör en annan art än den tonfisk som säljs färsk och innehåller inte höga halter kvicksilver.</a:t>
            </a:r>
          </a:p>
          <a:p>
            <a:endParaRPr lang="sv-SE" baseline="0" dirty="0" smtClean="0"/>
          </a:p>
          <a:p>
            <a:r>
              <a:rPr lang="sv-SE" baseline="0" dirty="0" smtClean="0"/>
              <a:t>Läs mer om råd om fisk på www.livsmedelsverket.se. och på www.nyttigfisk.se. </a:t>
            </a:r>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10</a:t>
            </a:fld>
            <a:endParaRPr lang="sv-SE"/>
          </a:p>
        </p:txBody>
      </p:sp>
    </p:spTree>
    <p:extLst>
      <p:ext uri="{BB962C8B-B14F-4D97-AF65-F5344CB8AC3E}">
        <p14:creationId xmlns:p14="http://schemas.microsoft.com/office/powerpoint/2010/main" val="33438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Fysisk aktivitet finns med som en integrerad del i de </a:t>
            </a:r>
            <a:r>
              <a:rPr lang="sv-SE" dirty="0"/>
              <a:t>N</a:t>
            </a:r>
            <a:r>
              <a:rPr lang="sv-SE" dirty="0" smtClean="0"/>
              <a:t>ordiska näringsrekommendationerna (både från 2004 och 2012)</a:t>
            </a:r>
            <a:r>
              <a:rPr lang="sv-SE" baseline="0" dirty="0" smtClean="0"/>
              <a:t>. </a:t>
            </a:r>
          </a:p>
          <a:p>
            <a:endParaRPr lang="sv-SE" dirty="0" smtClean="0"/>
          </a:p>
          <a:p>
            <a:r>
              <a:rPr lang="sv-SE" dirty="0" smtClean="0"/>
              <a:t>Att</a:t>
            </a:r>
            <a:r>
              <a:rPr lang="sv-SE" baseline="0" dirty="0" smtClean="0"/>
              <a:t> sitta stilla flera timmar i sträck ökar risken för kroniska sjukdomar, även för den om tränar.</a:t>
            </a:r>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11</a:t>
            </a:fld>
            <a:endParaRPr lang="sv-SE"/>
          </a:p>
        </p:txBody>
      </p:sp>
    </p:spTree>
    <p:extLst>
      <p:ext uri="{BB962C8B-B14F-4D97-AF65-F5344CB8AC3E}">
        <p14:creationId xmlns:p14="http://schemas.microsoft.com/office/powerpoint/2010/main" val="13562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Mer information om fysisk aktivitet och hälsa finns hos Folkhälsomyndigheten </a:t>
            </a:r>
            <a:r>
              <a:rPr lang="sv-SE" dirty="0">
                <a:hlinkClick r:id="rId3"/>
              </a:rPr>
              <a:t>www.folkhalsomyndigheten.se</a:t>
            </a:r>
            <a:endParaRPr lang="sv-SE" dirty="0"/>
          </a:p>
          <a:p>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12</a:t>
            </a:fld>
            <a:endParaRPr lang="sv-SE"/>
          </a:p>
        </p:txBody>
      </p:sp>
    </p:spTree>
    <p:extLst>
      <p:ext uri="{BB962C8B-B14F-4D97-AF65-F5344CB8AC3E}">
        <p14:creationId xmlns:p14="http://schemas.microsoft.com/office/powerpoint/2010/main" val="135623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Lagom mängd är 70 gram per</a:t>
            </a:r>
            <a:r>
              <a:rPr lang="sv-SE" baseline="0" dirty="0" smtClean="0"/>
              <a:t> dag för kvinnor och 90 gram per dag för män</a:t>
            </a:r>
            <a:endParaRPr lang="sv-SE" dirty="0" smtClean="0"/>
          </a:p>
          <a:p>
            <a:r>
              <a:rPr lang="sv-SE" dirty="0" smtClean="0"/>
              <a:t>4-6</a:t>
            </a:r>
            <a:r>
              <a:rPr lang="sv-SE" baseline="0" dirty="0" smtClean="0"/>
              <a:t> gånger mer järn i grahamsmjöl än i siktat vetemjöl. </a:t>
            </a:r>
          </a:p>
        </p:txBody>
      </p:sp>
      <p:sp>
        <p:nvSpPr>
          <p:cNvPr id="4" name="Platshållare för bildnummer 3"/>
          <p:cNvSpPr>
            <a:spLocks noGrp="1"/>
          </p:cNvSpPr>
          <p:nvPr>
            <p:ph type="sldNum" sz="quarter" idx="10"/>
          </p:nvPr>
        </p:nvSpPr>
        <p:spPr/>
        <p:txBody>
          <a:bodyPr/>
          <a:lstStyle/>
          <a:p>
            <a:fld id="{9AFC5AC8-708F-4654-83DC-266AF2265BFA}" type="slidenum">
              <a:rPr lang="sv-SE" smtClean="0"/>
              <a:t>13</a:t>
            </a:fld>
            <a:endParaRPr lang="sv-SE"/>
          </a:p>
        </p:txBody>
      </p:sp>
    </p:spTree>
    <p:extLst>
      <p:ext uri="{BB962C8B-B14F-4D97-AF65-F5344CB8AC3E}">
        <p14:creationId xmlns:p14="http://schemas.microsoft.com/office/powerpoint/2010/main" val="363217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Genom att </a:t>
            </a:r>
            <a:r>
              <a:rPr lang="sv-SE" dirty="0" smtClean="0"/>
              <a:t>välja bröd, pasta, flingor och gryn som är Nyckelhålsmärkta är det lätt att öka sitt intag av fullkorn.</a:t>
            </a:r>
          </a:p>
          <a:p>
            <a:endParaRPr lang="sv-SE" dirty="0" smtClean="0"/>
          </a:p>
          <a:p>
            <a:r>
              <a:rPr lang="sv-SE" dirty="0" smtClean="0"/>
              <a:t>Bilden visar lite drygt 70 gram fullkorn.</a:t>
            </a:r>
          </a:p>
          <a:p>
            <a:r>
              <a:rPr lang="sv-SE" dirty="0" smtClean="0"/>
              <a:t>På Livsmedelsverkets webbplats och i hanteringsrapporten för råden finns fler exempel på fullkornsmängder.</a:t>
            </a:r>
          </a:p>
          <a:p>
            <a:endParaRPr lang="sv-SE" dirty="0" smtClean="0"/>
          </a:p>
          <a:p>
            <a:r>
              <a:rPr lang="sv-SE" dirty="0" smtClean="0"/>
              <a:t>Läs mer i Livsmedelsverkets faktaskrift ”Vad är nyttiga och onyttiga kolhydrater?” http://www.livsmedelsverket.se/globalassets/matvanor-halsa-miljo/kostrad-matvanor/stod-till-varden/vad-ar-nyttiga-och-onyttiga-kolhydrater.pdf</a:t>
            </a:r>
          </a:p>
          <a:p>
            <a:endParaRPr lang="sv-SE" baseline="0" dirty="0" smtClean="0"/>
          </a:p>
        </p:txBody>
      </p:sp>
      <p:sp>
        <p:nvSpPr>
          <p:cNvPr id="4" name="Platshållare för bildnummer 3"/>
          <p:cNvSpPr>
            <a:spLocks noGrp="1"/>
          </p:cNvSpPr>
          <p:nvPr>
            <p:ph type="sldNum" sz="quarter" idx="10"/>
          </p:nvPr>
        </p:nvSpPr>
        <p:spPr/>
        <p:txBody>
          <a:bodyPr/>
          <a:lstStyle/>
          <a:p>
            <a:fld id="{9AFC5AC8-708F-4654-83DC-266AF2265BFA}" type="slidenum">
              <a:rPr lang="sv-SE" smtClean="0"/>
              <a:t>14</a:t>
            </a:fld>
            <a:endParaRPr lang="sv-SE"/>
          </a:p>
        </p:txBody>
      </p:sp>
    </p:spTree>
    <p:extLst>
      <p:ext uri="{BB962C8B-B14F-4D97-AF65-F5344CB8AC3E}">
        <p14:creationId xmlns:p14="http://schemas.microsoft.com/office/powerpoint/2010/main" val="363217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Alla fetter, även de nyttiga, är kaloririka. Därför behöver man minska på det</a:t>
            </a:r>
            <a:r>
              <a:rPr lang="sv-SE" baseline="0" dirty="0" smtClean="0"/>
              <a:t> mindre nyttiga mättade fettet för att få plats för det nyttiga omättade fettet. </a:t>
            </a:r>
          </a:p>
          <a:p>
            <a:r>
              <a:rPr lang="sv-SE" baseline="0" dirty="0" smtClean="0"/>
              <a:t>Omega-3 är särskilt nyttiga fleromättade fettsyror och finns i till exempel rapsolja och matfetter som är gjorda på rapsolja. Olivolja </a:t>
            </a:r>
            <a:r>
              <a:rPr lang="sv-SE" sz="1200" kern="1200" dirty="0" smtClean="0">
                <a:solidFill>
                  <a:schemeClr val="tx1"/>
                </a:solidFill>
                <a:effectLst/>
                <a:latin typeface="+mn-lt"/>
                <a:ea typeface="+mn-ea"/>
                <a:cs typeface="+mn-cs"/>
              </a:rPr>
              <a:t>bidrar också med enkelomättade fetter, men inte med fleromättade.</a:t>
            </a:r>
            <a:endParaRPr lang="sv-SE" baseline="0" dirty="0" smtClean="0"/>
          </a:p>
          <a:p>
            <a:endParaRPr lang="sv-SE" baseline="0" dirty="0" smtClean="0">
              <a:solidFill>
                <a:srgbClr val="FF0000"/>
              </a:solidFill>
            </a:endParaRPr>
          </a:p>
          <a:p>
            <a:r>
              <a:rPr lang="sv-SE" baseline="0" dirty="0" smtClean="0">
                <a:solidFill>
                  <a:srgbClr val="FF0000"/>
                </a:solidFill>
              </a:rPr>
              <a:t>Omättat = fleromättat</a:t>
            </a:r>
            <a:r>
              <a:rPr lang="sv-SE" dirty="0" smtClean="0">
                <a:solidFill>
                  <a:srgbClr val="FF0000"/>
                </a:solidFill>
              </a:rPr>
              <a:t> och enkelomättat </a:t>
            </a:r>
          </a:p>
          <a:p>
            <a:r>
              <a:rPr lang="sv-SE" baseline="0" dirty="0" smtClean="0">
                <a:solidFill>
                  <a:srgbClr val="FF0000"/>
                </a:solidFill>
              </a:rPr>
              <a:t>Fleromättat</a:t>
            </a:r>
            <a:r>
              <a:rPr lang="sv-SE" dirty="0" smtClean="0">
                <a:solidFill>
                  <a:srgbClr val="FF0000"/>
                </a:solidFill>
              </a:rPr>
              <a:t> = omega-3 och omega-6 </a:t>
            </a:r>
          </a:p>
          <a:p>
            <a:r>
              <a:rPr lang="sv-SE" dirty="0" smtClean="0">
                <a:solidFill>
                  <a:srgbClr val="FF0000"/>
                </a:solidFill>
              </a:rPr>
              <a:t>Fleromättade och enkelomättade fetter från vegetabiliska källor minskar risken för hjärt- och kärlsjukdom.</a:t>
            </a:r>
          </a:p>
          <a:p>
            <a:endParaRPr lang="sv-SE" baseline="0" dirty="0" smtClean="0"/>
          </a:p>
          <a:p>
            <a:r>
              <a:rPr lang="sv-SE" dirty="0" smtClean="0"/>
              <a:t>Läs mer i Livsmedelsverkets faktaskrift ”Vad är nyttigt och onyttigt fett? http://www.livsmedelsverket.se/globalassets/matvanor-halsa-miljo/kostrad-matvanor/stod-till-varden/vad-ar-nyttigt-och-onyttigt-fett.pdf </a:t>
            </a:r>
          </a:p>
        </p:txBody>
      </p:sp>
      <p:sp>
        <p:nvSpPr>
          <p:cNvPr id="4" name="Platshållare för bildnummer 3"/>
          <p:cNvSpPr>
            <a:spLocks noGrp="1"/>
          </p:cNvSpPr>
          <p:nvPr>
            <p:ph type="sldNum" sz="quarter" idx="10"/>
          </p:nvPr>
        </p:nvSpPr>
        <p:spPr/>
        <p:txBody>
          <a:bodyPr/>
          <a:lstStyle/>
          <a:p>
            <a:fld id="{9AFC5AC8-708F-4654-83DC-266AF2265BFA}" type="slidenum">
              <a:rPr lang="sv-SE" smtClean="0"/>
              <a:t>15</a:t>
            </a:fld>
            <a:endParaRPr lang="sv-SE"/>
          </a:p>
        </p:txBody>
      </p:sp>
    </p:spTree>
    <p:extLst>
      <p:ext uri="{BB962C8B-B14F-4D97-AF65-F5344CB8AC3E}">
        <p14:creationId xmlns:p14="http://schemas.microsoft.com/office/powerpoint/2010/main" val="252389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solidFill>
                  <a:srgbClr val="FF0000"/>
                </a:solidFill>
              </a:rPr>
              <a:t>Alla fetter, även de nyttiga, är kaloririka. Därför behöver man minska på det</a:t>
            </a:r>
            <a:r>
              <a:rPr lang="sv-SE" baseline="0" dirty="0" smtClean="0">
                <a:solidFill>
                  <a:srgbClr val="FF0000"/>
                </a:solidFill>
              </a:rPr>
              <a:t> mindre nyttiga mättade fettet för att få plats för det nyttiga omättade fettet. </a:t>
            </a:r>
          </a:p>
          <a:p>
            <a:r>
              <a:rPr lang="sv-SE" baseline="0" dirty="0" smtClean="0">
                <a:solidFill>
                  <a:srgbClr val="FF0000"/>
                </a:solidFill>
              </a:rPr>
              <a:t>Omega-3 är särskilt nyttigt och finns i till exempel rapsolja och matfetter som är gjorda på rapsolja. </a:t>
            </a:r>
          </a:p>
          <a:p>
            <a:r>
              <a:rPr lang="sv-SE" baseline="0" dirty="0" smtClean="0">
                <a:solidFill>
                  <a:srgbClr val="FF0000"/>
                </a:solidFill>
              </a:rPr>
              <a:t>Nyckelhålet finns både på matoljor, flytande matfetter och smörgåsmargariner med nyttiga fetter. </a:t>
            </a:r>
          </a:p>
        </p:txBody>
      </p:sp>
      <p:sp>
        <p:nvSpPr>
          <p:cNvPr id="4" name="Platshållare för bildnummer 3"/>
          <p:cNvSpPr>
            <a:spLocks noGrp="1"/>
          </p:cNvSpPr>
          <p:nvPr>
            <p:ph type="sldNum" sz="quarter" idx="10"/>
          </p:nvPr>
        </p:nvSpPr>
        <p:spPr/>
        <p:txBody>
          <a:bodyPr/>
          <a:lstStyle/>
          <a:p>
            <a:fld id="{9AFC5AC8-708F-4654-83DC-266AF2265BFA}" type="slidenum">
              <a:rPr lang="sv-SE" smtClean="0"/>
              <a:t>16</a:t>
            </a:fld>
            <a:endParaRPr lang="sv-SE"/>
          </a:p>
        </p:txBody>
      </p:sp>
    </p:spTree>
    <p:extLst>
      <p:ext uri="{BB962C8B-B14F-4D97-AF65-F5344CB8AC3E}">
        <p14:creationId xmlns:p14="http://schemas.microsoft.com/office/powerpoint/2010/main" val="2523893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Arial Unicode MS" panose="020B0604020202020204" pitchFamily="34" charset="-128"/>
              <a:cs typeface="Arial Unicode MS" panose="020B0604020202020204" pitchFamily="34" charset="-128"/>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sv-SE" sz="1200" kern="1200" dirty="0" smtClean="0">
                <a:solidFill>
                  <a:schemeClr val="tx1"/>
                </a:solidFill>
                <a:latin typeface="+mn-lt"/>
                <a:ea typeface="Arial Unicode MS" panose="020B0604020202020204" pitchFamily="34" charset="-128"/>
                <a:cs typeface="Arial Unicode MS" panose="020B0604020202020204" pitchFamily="34" charset="-128"/>
              </a:rPr>
              <a:t>Mjölk kommer från kor som släpper ut stora mängder metangas, vilket är negativt för klimatet.</a:t>
            </a:r>
            <a:r>
              <a:rPr lang="sv-SE" sz="1200" kern="1200" baseline="0" dirty="0" smtClean="0">
                <a:solidFill>
                  <a:schemeClr val="tx1"/>
                </a:solidFill>
                <a:latin typeface="+mn-lt"/>
                <a:ea typeface="Arial Unicode MS" panose="020B0604020202020204" pitchFamily="34" charset="-128"/>
                <a:cs typeface="Arial Unicode MS" panose="020B0604020202020204" pitchFamily="34" charset="-128"/>
              </a:rPr>
              <a:t> Samtidigt kan b</a:t>
            </a:r>
            <a:r>
              <a:rPr lang="sv-SE" sz="1200" kern="1200" dirty="0" smtClean="0">
                <a:solidFill>
                  <a:schemeClr val="tx1"/>
                </a:solidFill>
                <a:latin typeface="+mn-lt"/>
                <a:ea typeface="Arial Unicode MS" panose="020B0604020202020204" pitchFamily="34" charset="-128"/>
                <a:cs typeface="Arial Unicode MS" panose="020B0604020202020204" pitchFamily="34" charset="-128"/>
              </a:rPr>
              <a:t>etande djur bidra till ett rikt odlingslandskap och till att naturbetesmarker hålls öppna, vilket gynnar många hotade arter. </a:t>
            </a:r>
          </a:p>
          <a:p>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17</a:t>
            </a:fld>
            <a:endParaRPr lang="sv-SE"/>
          </a:p>
        </p:txBody>
      </p:sp>
    </p:spTree>
    <p:extLst>
      <p:ext uri="{BB962C8B-B14F-4D97-AF65-F5344CB8AC3E}">
        <p14:creationId xmlns:p14="http://schemas.microsoft.com/office/powerpoint/2010/main" val="639810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Beroende på vad man äter i övrigt, till exempel av ost, räcker det med 2-5 dl fil, yoghurt </a:t>
            </a:r>
            <a:r>
              <a:rPr lang="sv-SE" dirty="0" smtClean="0"/>
              <a:t>eller </a:t>
            </a:r>
            <a:r>
              <a:rPr lang="sv-SE" dirty="0"/>
              <a:t>mjölk per dag för att få tillräckligt med </a:t>
            </a:r>
            <a:r>
              <a:rPr lang="sv-SE" dirty="0" smtClean="0"/>
              <a:t>kalcium. </a:t>
            </a:r>
          </a:p>
          <a:p>
            <a:r>
              <a:rPr lang="sv-SE" dirty="0" smtClean="0"/>
              <a:t>Genomsnitts</a:t>
            </a:r>
            <a:r>
              <a:rPr lang="sv-SE" baseline="0" dirty="0" smtClean="0"/>
              <a:t>k</a:t>
            </a:r>
            <a:r>
              <a:rPr lang="sv-SE" dirty="0" smtClean="0"/>
              <a:t>onsumtionen i Sverige ligger på 2,5 dl mjölk, fil och yoghurt</a:t>
            </a:r>
            <a:r>
              <a:rPr lang="sv-SE" baseline="0" dirty="0" smtClean="0"/>
              <a:t> per dag. De flesta behöver alltså varken öka eller minska mängden. </a:t>
            </a:r>
          </a:p>
          <a:p>
            <a:r>
              <a:rPr lang="sv-SE" baseline="0" dirty="0" smtClean="0"/>
              <a:t>Svenskarnas ostkonsumtion har fördubblats sedan 70-talet.</a:t>
            </a:r>
            <a:r>
              <a:rPr lang="sv-SE" dirty="0"/>
              <a:t> </a:t>
            </a:r>
            <a:endParaRPr lang="sv-SE" dirty="0" smtClean="0"/>
          </a:p>
          <a:p>
            <a:endParaRPr lang="sv-SE" baseline="0" dirty="0" smtClean="0"/>
          </a:p>
          <a:p>
            <a:r>
              <a:rPr lang="sv-SE" baseline="0" dirty="0" smtClean="0"/>
              <a:t>D-vitaminberikningen kommer att höjas och den </a:t>
            </a:r>
            <a:r>
              <a:rPr lang="sv-SE" dirty="0" smtClean="0"/>
              <a:t>obligatoriska berikningen kommer att omfatta </a:t>
            </a:r>
            <a:r>
              <a:rPr lang="sv-SE" baseline="0" dirty="0" smtClean="0"/>
              <a:t>fler produktgrupper,</a:t>
            </a:r>
            <a:r>
              <a:rPr lang="sv-SE" dirty="0" smtClean="0"/>
              <a:t> som fetare mjölk, syrade produkter och vegetabiliska motsvarigheter</a:t>
            </a:r>
            <a:r>
              <a:rPr lang="sv-SE" baseline="0" dirty="0" smtClean="0"/>
              <a:t>.</a:t>
            </a:r>
          </a:p>
          <a:p>
            <a:r>
              <a:rPr lang="sv-SE" baseline="0" dirty="0" smtClean="0"/>
              <a:t> </a:t>
            </a:r>
          </a:p>
          <a:p>
            <a:r>
              <a:rPr lang="sv-SE" baseline="0" dirty="0" smtClean="0"/>
              <a:t>Vegetabiliska</a:t>
            </a:r>
            <a:r>
              <a:rPr lang="sv-SE" dirty="0" smtClean="0"/>
              <a:t> </a:t>
            </a:r>
            <a:r>
              <a:rPr lang="sv-SE" baseline="0" dirty="0" smtClean="0"/>
              <a:t>drycker är bra alternativ men bör vara berikade </a:t>
            </a:r>
            <a:r>
              <a:rPr lang="sv-SE" sz="1200" kern="1200" dirty="0" smtClean="0">
                <a:solidFill>
                  <a:schemeClr val="tx1"/>
                </a:solidFill>
                <a:effectLst/>
                <a:latin typeface="+mn-lt"/>
                <a:ea typeface="+mn-ea"/>
                <a:cs typeface="+mn-cs"/>
              </a:rPr>
              <a:t>med kalcium, selen, riboflavin (vitamin B2), vitamin B12 och vitamin D.</a:t>
            </a:r>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18</a:t>
            </a:fld>
            <a:endParaRPr lang="sv-SE"/>
          </a:p>
        </p:txBody>
      </p:sp>
    </p:spTree>
    <p:extLst>
      <p:ext uri="{BB962C8B-B14F-4D97-AF65-F5344CB8AC3E}">
        <p14:creationId xmlns:p14="http://schemas.microsoft.com/office/powerpoint/2010/main" val="63981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Kött är en källa till järn och zink</a:t>
            </a:r>
            <a:r>
              <a:rPr lang="sv-SE" sz="1200" baseline="0" dirty="0" smtClean="0"/>
              <a:t> och flera andra näringsämnen. Även charkprodukter bidrar med näring, men också med mycket s</a:t>
            </a:r>
            <a:r>
              <a:rPr lang="sv-SE" sz="1200" dirty="0" smtClean="0"/>
              <a:t>alt och mättat fett.</a:t>
            </a:r>
            <a:r>
              <a:rPr lang="sv-SE" sz="1200" baseline="0" dirty="0" smtClean="0"/>
              <a:t> </a:t>
            </a:r>
          </a:p>
          <a:p>
            <a:pPr>
              <a:defRPr/>
            </a:pPr>
            <a:endParaRPr lang="sv-SE" dirty="0" smtClean="0"/>
          </a:p>
          <a:p>
            <a:pPr>
              <a:defRPr/>
            </a:pPr>
            <a:r>
              <a:rPr lang="sv-SE" dirty="0" smtClean="0"/>
              <a:t>Med rött kött menas kött från nöt, gris, lamm, ren och vilt. Det är alltså inte om köttet är genomstekt eller rött i bemärkelsen blodig som har betydelse. </a:t>
            </a:r>
          </a:p>
          <a:p>
            <a:pPr>
              <a:defRPr/>
            </a:pPr>
            <a:r>
              <a:rPr lang="sv-SE" dirty="0" smtClean="0"/>
              <a:t>Man </a:t>
            </a:r>
            <a:r>
              <a:rPr lang="sv-SE" dirty="0"/>
              <a:t>vet ännu inte vad det är i rött kött och chark som ligger bakom den ökade risken för cancer i tjock- och ändtarmen. Det är troligen flera faktorer som samverkar</a:t>
            </a:r>
            <a:r>
              <a:rPr lang="sv-SE" dirty="0" smtClean="0"/>
              <a:t>. Läs mer i Livsmedelsverkets rapport 20, 2014.</a:t>
            </a:r>
            <a:endParaRPr lang="sv-SE" sz="1200" dirty="0" smtClean="0"/>
          </a:p>
          <a:p>
            <a:endParaRPr lang="sv-SE" baseline="0" dirty="0" smtClean="0"/>
          </a:p>
          <a:p>
            <a:r>
              <a:rPr lang="sv-SE" sz="1200" kern="1200" dirty="0" smtClean="0">
                <a:solidFill>
                  <a:schemeClr val="tx1"/>
                </a:solidFill>
                <a:effectLst/>
                <a:latin typeface="+mn-lt"/>
                <a:ea typeface="+mn-ea"/>
                <a:cs typeface="+mn-cs"/>
              </a:rPr>
              <a:t>42 procent av svenska kvinnor och 72 procent av svenska män har enligt Riksmaten Vuxna  2010-11  en konsumtion som överstiger 500 gram tillagat rött kött och charkuteriprodukter i veckan. </a:t>
            </a:r>
          </a:p>
          <a:p>
            <a:endParaRPr lang="sv-SE" baseline="0" dirty="0" smtClean="0"/>
          </a:p>
          <a:p>
            <a:pPr>
              <a:buFont typeface="Wingdings" panose="05000000000000000000" pitchFamily="2" charset="2"/>
              <a:buChar char="v"/>
            </a:pPr>
            <a:r>
              <a:rPr lang="sv-SE" sz="1200" kern="1200" dirty="0" smtClean="0">
                <a:solidFill>
                  <a:schemeClr val="tx1"/>
                </a:solidFill>
                <a:latin typeface="+mn-lt"/>
                <a:ea typeface="Arial Unicode MS" panose="020B0604020202020204" pitchFamily="34" charset="-128"/>
                <a:cs typeface="Arial Unicode MS" panose="020B0604020202020204" pitchFamily="34" charset="-128"/>
              </a:rPr>
              <a:t>Fågel har lägre klimatpåverkan än gris. Nöt och lamm har störst påverkan på klimatet.</a:t>
            </a:r>
          </a:p>
          <a:p>
            <a:pPr>
              <a:buFont typeface="Wingdings" panose="05000000000000000000" pitchFamily="2" charset="2"/>
              <a:buChar char="v"/>
            </a:pPr>
            <a:r>
              <a:rPr lang="sv-SE" sz="1200" kern="1200" dirty="0" smtClean="0">
                <a:solidFill>
                  <a:schemeClr val="tx1"/>
                </a:solidFill>
                <a:latin typeface="+mn-lt"/>
                <a:ea typeface="Arial Unicode MS" panose="020B0604020202020204" pitchFamily="34" charset="-128"/>
                <a:cs typeface="Arial Unicode MS" panose="020B0604020202020204" pitchFamily="34" charset="-128"/>
              </a:rPr>
              <a:t>I länder som till exempel Sverige kan betande djur bidra till ett rikt odlingslandskap och till att naturbetesmarker hålls öppna, vilket gynnar många hotade arter</a:t>
            </a:r>
          </a:p>
          <a:p>
            <a:pPr>
              <a:buFont typeface="Wingdings" panose="05000000000000000000" pitchFamily="2" charset="2"/>
              <a:buChar char="v"/>
            </a:pPr>
            <a:r>
              <a:rPr lang="sv-SE" sz="1200" kern="1200" dirty="0" smtClean="0">
                <a:solidFill>
                  <a:schemeClr val="tx1"/>
                </a:solidFill>
                <a:latin typeface="+mn-lt"/>
                <a:ea typeface="Arial Unicode MS" panose="020B0604020202020204" pitchFamily="34" charset="-128"/>
                <a:cs typeface="Arial Unicode MS" panose="020B0604020202020204" pitchFamily="34" charset="-128"/>
              </a:rPr>
              <a:t>Charkprodukter är ett sätt att ta vara på hela djuret och kan därför vara positivt</a:t>
            </a:r>
            <a:r>
              <a:rPr lang="sv-SE" sz="1200" kern="1200" baseline="0" dirty="0" smtClean="0">
                <a:solidFill>
                  <a:schemeClr val="tx1"/>
                </a:solidFill>
                <a:latin typeface="+mn-lt"/>
                <a:ea typeface="Arial Unicode MS" panose="020B0604020202020204" pitchFamily="34" charset="-128"/>
                <a:cs typeface="Arial Unicode MS" panose="020B0604020202020204" pitchFamily="34" charset="-128"/>
              </a:rPr>
              <a:t> ur svinnsynpunkt</a:t>
            </a:r>
            <a:endParaRPr lang="sv-SE" sz="1200" kern="1200" dirty="0" smtClean="0">
              <a:solidFill>
                <a:schemeClr val="tx1"/>
              </a:solidFill>
              <a:latin typeface="+mn-lt"/>
              <a:ea typeface="Arial Unicode MS" panose="020B0604020202020204" pitchFamily="34" charset="-128"/>
              <a:cs typeface="Arial Unicode MS" panose="020B0604020202020204" pitchFamily="34" charset="-128"/>
            </a:endParaRPr>
          </a:p>
          <a:p>
            <a:endParaRPr lang="sv-SE" baseline="0" dirty="0" smtClean="0"/>
          </a:p>
        </p:txBody>
      </p:sp>
      <p:sp>
        <p:nvSpPr>
          <p:cNvPr id="4" name="Platshållare för bildnummer 3"/>
          <p:cNvSpPr>
            <a:spLocks noGrp="1"/>
          </p:cNvSpPr>
          <p:nvPr>
            <p:ph type="sldNum" sz="quarter" idx="10"/>
          </p:nvPr>
        </p:nvSpPr>
        <p:spPr/>
        <p:txBody>
          <a:bodyPr/>
          <a:lstStyle/>
          <a:p>
            <a:fld id="{9AFC5AC8-708F-4654-83DC-266AF2265BFA}" type="slidenum">
              <a:rPr lang="sv-SE" smtClean="0"/>
              <a:t>19</a:t>
            </a:fld>
            <a:endParaRPr lang="sv-SE"/>
          </a:p>
        </p:txBody>
      </p:sp>
    </p:spTree>
    <p:extLst>
      <p:ext uri="{BB962C8B-B14F-4D97-AF65-F5344CB8AC3E}">
        <p14:creationId xmlns:p14="http://schemas.microsoft.com/office/powerpoint/2010/main" val="363217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”Grönare” = mer mat från växtriket och mer miljösmart</a:t>
            </a:r>
          </a:p>
          <a:p>
            <a:r>
              <a:rPr lang="sv-SE" dirty="0" smtClean="0"/>
              <a:t>Lagom mycket = energibalans. Viktigt med tanke på att ungefär</a:t>
            </a:r>
            <a:r>
              <a:rPr lang="sv-SE" baseline="0" dirty="0" smtClean="0"/>
              <a:t> halva befolkningen är överviktig.</a:t>
            </a:r>
          </a:p>
          <a:p>
            <a:r>
              <a:rPr lang="sv-SE" baseline="0" dirty="0" smtClean="0"/>
              <a:t>Större fokus på ökad fysisk aktivitet och minskat stillasittande.</a:t>
            </a:r>
          </a:p>
          <a:p>
            <a:r>
              <a:rPr lang="sv-SE" baseline="0" dirty="0" smtClean="0"/>
              <a:t>Viktigt budskap från Nordiska Näringsrekommendationerna 2012 (NNR): Även små förändringar är bra för hälsan.</a:t>
            </a:r>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2</a:t>
            </a:fld>
            <a:endParaRPr lang="sv-SE"/>
          </a:p>
        </p:txBody>
      </p:sp>
    </p:spTree>
    <p:extLst>
      <p:ext uri="{BB962C8B-B14F-4D97-AF65-F5344CB8AC3E}">
        <p14:creationId xmlns:p14="http://schemas.microsoft.com/office/powerpoint/2010/main" val="3773714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500 gram tillagat kött motsvarar 600-750 gram rått kött.</a:t>
            </a:r>
          </a:p>
          <a:p>
            <a:endParaRPr lang="sv-SE" baseline="0" dirty="0" smtClean="0"/>
          </a:p>
          <a:p>
            <a:r>
              <a:rPr lang="sv-SE" baseline="0" dirty="0" smtClean="0"/>
              <a:t>Nyckelhålet finns på kött och chark med lägre fetthalt. Nya regler finns även för salthalt i charkprodukter, men det är en lång övergångsperiod (till 2019), så i praktiken kan det fortfarande finnas Nyckelhålsmärkta charkprodukter med relativt höga salthalter. </a:t>
            </a:r>
          </a:p>
          <a:p>
            <a:endParaRPr lang="sv-SE" baseline="0" dirty="0" smtClean="0"/>
          </a:p>
          <a:p>
            <a:pPr>
              <a:buFont typeface="Wingdings" panose="05000000000000000000" pitchFamily="2" charset="2"/>
              <a:buChar char="v"/>
            </a:pPr>
            <a:r>
              <a:rPr lang="sv-SE" dirty="0" smtClean="0"/>
              <a:t> I </a:t>
            </a:r>
            <a:r>
              <a:rPr lang="sv-SE" dirty="0"/>
              <a:t>jämförelse med andra länder ligger svensk köttproduktion bra till både när det gäller djuromsorg och användning av antibiotika.</a:t>
            </a:r>
            <a:r>
              <a:rPr lang="sv-SE" baseline="0" dirty="0" smtClean="0"/>
              <a:t> </a:t>
            </a:r>
          </a:p>
          <a:p>
            <a:pPr>
              <a:buFont typeface="Wingdings" panose="05000000000000000000" pitchFamily="2" charset="2"/>
              <a:buChar char="v"/>
            </a:pPr>
            <a:endParaRPr lang="sv-SE" baseline="0" dirty="0" smtClean="0"/>
          </a:p>
          <a:p>
            <a:pPr>
              <a:buFont typeface="Wingdings" panose="05000000000000000000" pitchFamily="2" charset="2"/>
              <a:buNone/>
            </a:pPr>
            <a:r>
              <a:rPr lang="sv-SE" baseline="0" dirty="0" smtClean="0"/>
              <a:t>Många tror att de riskerar att få i sig för lite protein om de minskar på köttet. Läs mer om det i Livsmedelsverkets faktaskrift ”Protein – hur mycket är lagom?” http://www.livsmedelsverket.se/globalassets/matvanor-halsa-miljo/kostrad-matvanor/stod-till-varden/protein---hur-mycket-ar-lagom.pdf</a:t>
            </a:r>
          </a:p>
          <a:p>
            <a:pPr>
              <a:buFont typeface="Wingdings" panose="05000000000000000000" pitchFamily="2" charset="2"/>
              <a:buNone/>
            </a:pPr>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20</a:t>
            </a:fld>
            <a:endParaRPr lang="sv-SE"/>
          </a:p>
        </p:txBody>
      </p:sp>
    </p:spTree>
    <p:extLst>
      <p:ext uri="{BB962C8B-B14F-4D97-AF65-F5344CB8AC3E}">
        <p14:creationId xmlns:p14="http://schemas.microsoft.com/office/powerpoint/2010/main" val="3632178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solidFill>
                  <a:srgbClr val="FF0000"/>
                </a:solidFill>
              </a:rPr>
              <a:t>Det räcker med 1,5 gram salt/dag för att täcka kroppens saltbehov.</a:t>
            </a:r>
            <a:r>
              <a:rPr lang="sv-SE" dirty="0" smtClean="0">
                <a:effectLst/>
              </a:rPr>
              <a:t> </a:t>
            </a:r>
            <a:endParaRPr lang="sv-SE" dirty="0">
              <a:solidFill>
                <a:srgbClr val="FF0000"/>
              </a:solidFill>
            </a:endParaRPr>
          </a:p>
          <a:p>
            <a:r>
              <a:rPr lang="sv-SE" dirty="0" smtClean="0">
                <a:solidFill>
                  <a:srgbClr val="FF0000"/>
                </a:solidFill>
              </a:rPr>
              <a:t>NNR </a:t>
            </a:r>
            <a:r>
              <a:rPr lang="sv-SE" dirty="0">
                <a:solidFill>
                  <a:srgbClr val="FF0000"/>
                </a:solidFill>
              </a:rPr>
              <a:t>2012 har satt ett så kallat populationsmål på 6 gram salt per dag. Ett populationsmål innebär att man ska </a:t>
            </a:r>
            <a:r>
              <a:rPr lang="sv-SE" dirty="0" smtClean="0">
                <a:solidFill>
                  <a:srgbClr val="FF0000"/>
                </a:solidFill>
              </a:rPr>
              <a:t>sträva </a:t>
            </a:r>
            <a:r>
              <a:rPr lang="sv-SE" dirty="0">
                <a:solidFill>
                  <a:srgbClr val="FF0000"/>
                </a:solidFill>
              </a:rPr>
              <a:t>efter att medelintaget i befolkningen ska vara 6 gram salt per </a:t>
            </a:r>
            <a:r>
              <a:rPr lang="sv-SE" dirty="0" smtClean="0">
                <a:solidFill>
                  <a:srgbClr val="FF0000"/>
                </a:solidFill>
              </a:rPr>
              <a:t>dag </a:t>
            </a:r>
            <a:r>
              <a:rPr lang="sv-SE" dirty="0" smtClean="0"/>
              <a:t>(motsvarar 2,4 g natrium)</a:t>
            </a:r>
            <a:r>
              <a:rPr lang="sv-SE" dirty="0" smtClean="0">
                <a:solidFill>
                  <a:srgbClr val="FF0000"/>
                </a:solidFill>
              </a:rPr>
              <a:t>. </a:t>
            </a:r>
            <a:r>
              <a:rPr lang="sv-SE" dirty="0">
                <a:solidFill>
                  <a:srgbClr val="FF0000"/>
                </a:solidFill>
              </a:rPr>
              <a:t>Bakgrunden till den begränsningen i saltintag är en samlad bedömning av studier om saltintag och blodtryck. </a:t>
            </a:r>
            <a:r>
              <a:rPr lang="sv-SE" dirty="0" smtClean="0">
                <a:solidFill>
                  <a:srgbClr val="FF0000"/>
                </a:solidFill>
              </a:rPr>
              <a:t>Idag är genomsnittskonsumtion ungefär den dubbla.</a:t>
            </a:r>
          </a:p>
          <a:p>
            <a:endParaRPr lang="sv-SE" dirty="0">
              <a:solidFill>
                <a:srgbClr val="FF0000"/>
              </a:solidFill>
            </a:endParaRPr>
          </a:p>
          <a:p>
            <a:r>
              <a:rPr lang="sv-SE" dirty="0">
                <a:solidFill>
                  <a:srgbClr val="FF0000"/>
                </a:solidFill>
              </a:rPr>
              <a:t>Sambandet mellan salt och blodtryck är mycket väletablerat. WHO gjorde 2012 en genomgång av forskningen och kom därefter fram till att intaget av salt hos vuxna bör minska till 5 gram salt per dag (WHO, 2012). </a:t>
            </a:r>
          </a:p>
          <a:p>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21</a:t>
            </a:fld>
            <a:endParaRPr lang="sv-SE"/>
          </a:p>
        </p:txBody>
      </p:sp>
    </p:spTree>
    <p:extLst>
      <p:ext uri="{BB962C8B-B14F-4D97-AF65-F5344CB8AC3E}">
        <p14:creationId xmlns:p14="http://schemas.microsoft.com/office/powerpoint/2010/main" val="617716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sv-SE" dirty="0">
                <a:solidFill>
                  <a:srgbClr val="FF0000"/>
                </a:solidFill>
              </a:rPr>
              <a:t>70-80 procent </a:t>
            </a:r>
            <a:r>
              <a:rPr lang="sv-SE" dirty="0" smtClean="0">
                <a:solidFill>
                  <a:srgbClr val="FF0000"/>
                </a:solidFill>
              </a:rPr>
              <a:t>av saltintaget kommer </a:t>
            </a:r>
            <a:r>
              <a:rPr lang="sv-SE" dirty="0">
                <a:solidFill>
                  <a:srgbClr val="FF0000"/>
                </a:solidFill>
              </a:rPr>
              <a:t>från färdiga livsmedel, som ost, </a:t>
            </a:r>
            <a:r>
              <a:rPr lang="sv-SE" dirty="0" smtClean="0">
                <a:solidFill>
                  <a:srgbClr val="FF0000"/>
                </a:solidFill>
              </a:rPr>
              <a:t>kött- och charkprodukter, bröd, flingor,  färdigmat och mat på restaurang. </a:t>
            </a:r>
            <a:r>
              <a:rPr lang="sv-SE" dirty="0" smtClean="0"/>
              <a:t>Det kan räcka med två smörgåsar och en tallrik flingor till frukost och en portion köttbullar med sås till lunch för att komma upp till 6 gram salt.</a:t>
            </a:r>
            <a:r>
              <a:rPr lang="sv-SE" baseline="0" dirty="0" smtClean="0"/>
              <a:t> </a:t>
            </a:r>
            <a:endParaRPr lang="sv-SE"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rgbClr val="FF0000"/>
                </a:solidFill>
              </a:rPr>
              <a:t>Ett sätt att minska på saltet är att läsa näringsdeklarationen, där saltmängden ska anges, och välja en vara med mindre salt. </a:t>
            </a:r>
            <a:r>
              <a:rPr lang="sv-SE" dirty="0" smtClean="0"/>
              <a:t>Det kan skilja mycket i saltmängd fast det är samma typ av livsmedel. </a:t>
            </a:r>
            <a:r>
              <a:rPr lang="sv-SE" sz="1200" dirty="0" smtClean="0">
                <a:solidFill>
                  <a:srgbClr val="FF0000"/>
                </a:solidFill>
              </a:rPr>
              <a:t>Ett enklare sätt är att välja </a:t>
            </a:r>
            <a:r>
              <a:rPr lang="sv-SE" baseline="0" dirty="0" smtClean="0">
                <a:solidFill>
                  <a:srgbClr val="FF0000"/>
                </a:solidFill>
              </a:rPr>
              <a:t>Nyckelhålet, som finns på mat med mindre salt.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effectLst/>
              </a:rPr>
              <a:t>Ibland står mängden "natrium" angiven i stället för mängden salt. Det är viktigt att veta att det inte är samma sak. 1 gram natrium motsvarar 2,5 gram salt. </a:t>
            </a:r>
            <a:endParaRPr lang="sv-SE"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FF0000"/>
              </a:solidFill>
            </a:endParaRPr>
          </a:p>
          <a:p>
            <a:pPr>
              <a:defRPr/>
            </a:pPr>
            <a:r>
              <a:rPr lang="sv-SE" dirty="0">
                <a:solidFill>
                  <a:srgbClr val="FF0000"/>
                </a:solidFill>
              </a:rPr>
              <a:t>Det är bra att välja salt med jod eftersom jod behövs för kroppens ämnesomsättning. Men det behövs inga stora mängder för att få tillräckligt med jod, det räcker med 3 gram berikat salt. Jod finns även i fisk, skaldjur och mejeriprodukter, så hela </a:t>
            </a:r>
            <a:r>
              <a:rPr lang="sv-SE" dirty="0" err="1">
                <a:solidFill>
                  <a:srgbClr val="FF0000"/>
                </a:solidFill>
              </a:rPr>
              <a:t>jodbehovet</a:t>
            </a:r>
            <a:r>
              <a:rPr lang="sv-SE" dirty="0">
                <a:solidFill>
                  <a:srgbClr val="FF0000"/>
                </a:solidFill>
              </a:rPr>
              <a:t> behöver inte täckas av joderat salt. </a:t>
            </a:r>
            <a:endParaRPr lang="sv-SE" baseline="0" dirty="0" smtClean="0">
              <a:solidFill>
                <a:srgbClr val="FF0000"/>
              </a:solidFill>
            </a:endParaRPr>
          </a:p>
          <a:p>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22</a:t>
            </a:fld>
            <a:endParaRPr lang="sv-SE"/>
          </a:p>
        </p:txBody>
      </p:sp>
    </p:spTree>
    <p:extLst>
      <p:ext uri="{BB962C8B-B14F-4D97-AF65-F5344CB8AC3E}">
        <p14:creationId xmlns:p14="http://schemas.microsoft.com/office/powerpoint/2010/main" val="617716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 ”onödig konsumtion” menas näringsmässigt</a:t>
            </a:r>
            <a:r>
              <a:rPr lang="sv-SE" baseline="0" dirty="0" smtClean="0"/>
              <a:t> onödig. För de flesta är dessa livsmedel kulturellt viktiga och hör till livets glädjeämnen och är ur den aspekten</a:t>
            </a:r>
            <a:r>
              <a:rPr lang="sv-SE" dirty="0" smtClean="0"/>
              <a:t> </a:t>
            </a:r>
            <a:r>
              <a:rPr lang="sv-SE" baseline="0" dirty="0" smtClean="0"/>
              <a:t>inte onödiga.</a:t>
            </a:r>
          </a:p>
          <a:p>
            <a:endParaRPr lang="sv-SE" dirty="0"/>
          </a:p>
          <a:p>
            <a:r>
              <a:rPr lang="sv-SE" dirty="0">
                <a:solidFill>
                  <a:srgbClr val="FF0000"/>
                </a:solidFill>
              </a:rPr>
              <a:t>Socker är inget gift, men det är viktigt att hålla nere mängden. </a:t>
            </a:r>
          </a:p>
          <a:p>
            <a:r>
              <a:rPr lang="sv-SE" dirty="0">
                <a:solidFill>
                  <a:srgbClr val="FF0000"/>
                </a:solidFill>
              </a:rPr>
              <a:t>Kalorier i flytande form </a:t>
            </a:r>
            <a:r>
              <a:rPr lang="sv-SE" dirty="0" smtClean="0">
                <a:solidFill>
                  <a:srgbClr val="FF0000"/>
                </a:solidFill>
              </a:rPr>
              <a:t>är extra </a:t>
            </a:r>
            <a:r>
              <a:rPr lang="sv-SE" dirty="0">
                <a:solidFill>
                  <a:srgbClr val="FF0000"/>
                </a:solidFill>
              </a:rPr>
              <a:t>viktigt att </a:t>
            </a:r>
            <a:r>
              <a:rPr lang="sv-SE" dirty="0" smtClean="0">
                <a:solidFill>
                  <a:srgbClr val="FF0000"/>
                </a:solidFill>
              </a:rPr>
              <a:t>begränsa,</a:t>
            </a:r>
            <a:r>
              <a:rPr lang="sv-SE" baseline="0" dirty="0" smtClean="0">
                <a:solidFill>
                  <a:srgbClr val="FF0000"/>
                </a:solidFill>
              </a:rPr>
              <a:t> eftersom de ö</a:t>
            </a:r>
            <a:r>
              <a:rPr lang="sv-SE" dirty="0" smtClean="0">
                <a:solidFill>
                  <a:srgbClr val="FF0000"/>
                </a:solidFill>
              </a:rPr>
              <a:t>kar </a:t>
            </a:r>
            <a:r>
              <a:rPr lang="sv-SE" dirty="0">
                <a:solidFill>
                  <a:srgbClr val="FF0000"/>
                </a:solidFill>
              </a:rPr>
              <a:t>risken för </a:t>
            </a:r>
            <a:r>
              <a:rPr lang="sv-SE" dirty="0" smtClean="0">
                <a:solidFill>
                  <a:srgbClr val="FF0000"/>
                </a:solidFill>
              </a:rPr>
              <a:t>övervikt och typ </a:t>
            </a:r>
            <a:r>
              <a:rPr lang="sv-SE" dirty="0">
                <a:solidFill>
                  <a:srgbClr val="FF0000"/>
                </a:solidFill>
              </a:rPr>
              <a:t>2-diabetes</a:t>
            </a:r>
            <a:r>
              <a:rPr lang="sv-SE" dirty="0" smtClean="0">
                <a:solidFill>
                  <a:srgbClr val="FF0000"/>
                </a:solidFill>
              </a:rPr>
              <a:t>.</a:t>
            </a:r>
          </a:p>
          <a:p>
            <a:r>
              <a:rPr lang="sv-SE" dirty="0" smtClean="0">
                <a:solidFill>
                  <a:srgbClr val="FF0000"/>
                </a:solidFill>
              </a:rPr>
              <a:t>Enligt </a:t>
            </a:r>
            <a:r>
              <a:rPr lang="sv-SE" dirty="0">
                <a:solidFill>
                  <a:srgbClr val="FF0000"/>
                </a:solidFill>
              </a:rPr>
              <a:t>de nordiska näringsrekommendationerna, NNR 2012 bör högst 10 procent av energin från maten komma från tillsatt socker. För vuxna motsvarar det ungefär 50-75 gram tillsatt socker per dag beroende på hur mycket energi man behöver</a:t>
            </a:r>
            <a:r>
              <a:rPr lang="sv-SE" dirty="0" smtClean="0">
                <a:solidFill>
                  <a:srgbClr val="FF0000"/>
                </a:solidFill>
              </a:rPr>
              <a:t>. </a:t>
            </a:r>
            <a:r>
              <a:rPr lang="sv-SE" dirty="0" smtClean="0"/>
              <a:t>Enligt Livsmedelsverkets senaste undersökning av svenskars matvanor, </a:t>
            </a:r>
            <a:r>
              <a:rPr lang="sv-SE" dirty="0" err="1" smtClean="0"/>
              <a:t>Riksmaten</a:t>
            </a:r>
            <a:r>
              <a:rPr lang="sv-SE" dirty="0" smtClean="0"/>
              <a:t> Vuxna 2010-11, äter fyra av tio svenskar mer socker än så.</a:t>
            </a:r>
            <a:endParaRPr lang="sv-SE" dirty="0" smtClean="0">
              <a:solidFill>
                <a:srgbClr val="FF0000"/>
              </a:solidFill>
            </a:endParaRPr>
          </a:p>
          <a:p>
            <a:endParaRPr lang="sv-SE" dirty="0" smtClean="0">
              <a:solidFill>
                <a:srgbClr val="FF0000"/>
              </a:solidFill>
            </a:endParaRPr>
          </a:p>
          <a:p>
            <a:r>
              <a:rPr lang="sv-SE" dirty="0" smtClean="0">
                <a:solidFill>
                  <a:srgbClr val="FF0000"/>
                </a:solidFill>
              </a:rPr>
              <a:t>Räkneexempel</a:t>
            </a:r>
            <a:r>
              <a:rPr lang="sv-SE" baseline="0" dirty="0" smtClean="0">
                <a:solidFill>
                  <a:srgbClr val="FF0000"/>
                </a:solidFill>
              </a:rPr>
              <a:t> på hur mycket socker det finns i maten finns i </a:t>
            </a:r>
            <a:r>
              <a:rPr lang="sv-SE" dirty="0" smtClean="0"/>
              <a:t>Livsmedelsverkets faktaskrift ”Vad är nyttiga och onyttiga kolhydrater?” http://www.livsmedelsverket.se/globalassets/matvanor-halsa-miljo/kostrad-matvanor/stod-till-varden/vad-ar-nyttiga-och-onyttiga-kolhydrater.pdf</a:t>
            </a:r>
          </a:p>
        </p:txBody>
      </p:sp>
      <p:sp>
        <p:nvSpPr>
          <p:cNvPr id="4" name="Platshållare för bildnummer 3"/>
          <p:cNvSpPr>
            <a:spLocks noGrp="1"/>
          </p:cNvSpPr>
          <p:nvPr>
            <p:ph type="sldNum" sz="quarter" idx="10"/>
          </p:nvPr>
        </p:nvSpPr>
        <p:spPr/>
        <p:txBody>
          <a:bodyPr/>
          <a:lstStyle/>
          <a:p>
            <a:fld id="{9AFC5AC8-708F-4654-83DC-266AF2265BFA}" type="slidenum">
              <a:rPr lang="sv-SE" smtClean="0"/>
              <a:t>23</a:t>
            </a:fld>
            <a:endParaRPr lang="sv-SE"/>
          </a:p>
        </p:txBody>
      </p:sp>
    </p:spTree>
    <p:extLst>
      <p:ext uri="{BB962C8B-B14F-4D97-AF65-F5344CB8AC3E}">
        <p14:creationId xmlns:p14="http://schemas.microsoft.com/office/powerpoint/2010/main" val="2523893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I rådet nämns bara socker, men det är egentligen energitäta livsmedel överhuvudtaget som många behöver dra ner på. Den som drar ner på sockret minskar automatiskt även konsumtionen av choklad, bakverk och glass. Därför görs bedömningen att budskapet blir enklare, men kan få samma effekt, om rådet fokuserar på mindre socker</a:t>
            </a:r>
          </a:p>
          <a:p>
            <a:endParaRPr lang="sv-SE" baseline="0" dirty="0">
              <a:solidFill>
                <a:srgbClr val="FF0000"/>
              </a:solidFill>
            </a:endParaRPr>
          </a:p>
          <a:p>
            <a:r>
              <a:rPr lang="sv-SE" sz="1200" kern="1200" dirty="0" smtClean="0">
                <a:solidFill>
                  <a:schemeClr val="tx1"/>
                </a:solidFill>
                <a:effectLst/>
                <a:latin typeface="+mn-lt"/>
                <a:ea typeface="+mn-ea"/>
                <a:cs typeface="+mn-cs"/>
              </a:rPr>
              <a:t>Konsumtionen av godis, glass, bakverk och söta drycker varierar mycket mellan olika grupper och individer. Enligt </a:t>
            </a:r>
            <a:r>
              <a:rPr lang="sv-SE" sz="1200" kern="1200" dirty="0" err="1" smtClean="0">
                <a:solidFill>
                  <a:schemeClr val="tx1"/>
                </a:solidFill>
                <a:effectLst/>
                <a:latin typeface="+mn-lt"/>
                <a:ea typeface="+mn-ea"/>
                <a:cs typeface="+mn-cs"/>
              </a:rPr>
              <a:t>Riksmaten</a:t>
            </a:r>
            <a:r>
              <a:rPr lang="sv-SE" sz="1200" kern="1200" dirty="0" smtClean="0">
                <a:solidFill>
                  <a:schemeClr val="tx1"/>
                </a:solidFill>
                <a:effectLst/>
                <a:latin typeface="+mn-lt"/>
                <a:ea typeface="+mn-ea"/>
                <a:cs typeface="+mn-cs"/>
              </a:rPr>
              <a:t> – Vuxna 2010-11 är det ungdomar som äter mest godis och dricker mest läsk och andra söta drycker. De fem procent av männen i åldern 18-30 år som hade högst konsumtion drack i genomsnitt 670 ml läsk om dagen, det vill säga nästan fem liter i veckan.</a:t>
            </a:r>
          </a:p>
        </p:txBody>
      </p:sp>
      <p:sp>
        <p:nvSpPr>
          <p:cNvPr id="4" name="Platshållare för bildnummer 3"/>
          <p:cNvSpPr>
            <a:spLocks noGrp="1"/>
          </p:cNvSpPr>
          <p:nvPr>
            <p:ph type="sldNum" sz="quarter" idx="10"/>
          </p:nvPr>
        </p:nvSpPr>
        <p:spPr/>
        <p:txBody>
          <a:bodyPr/>
          <a:lstStyle/>
          <a:p>
            <a:fld id="{9AFC5AC8-708F-4654-83DC-266AF2265BFA}" type="slidenum">
              <a:rPr lang="sv-SE" smtClean="0"/>
              <a:t>24</a:t>
            </a:fld>
            <a:endParaRPr lang="sv-SE"/>
          </a:p>
        </p:txBody>
      </p:sp>
    </p:spTree>
    <p:extLst>
      <p:ext uri="{BB962C8B-B14F-4D97-AF65-F5344CB8AC3E}">
        <p14:creationId xmlns:p14="http://schemas.microsoft.com/office/powerpoint/2010/main" val="1679539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Naturligt</a:t>
            </a:r>
            <a:r>
              <a:rPr lang="sv-SE" baseline="0" dirty="0" smtClean="0"/>
              <a:t> fiberrik mat, som grönsaker, frukter, fullkornsprodukter, nötter och frön hjälper till att hålla vikten. Läsk och sötsaker samt vita varianter av bröd, ris och pasta, rött kött och charkprodukter ökar risken att gå upp i vikt. </a:t>
            </a:r>
          </a:p>
          <a:p>
            <a:endParaRPr lang="sv-SE" baseline="0" dirty="0" smtClean="0"/>
          </a:p>
          <a:p>
            <a:r>
              <a:rPr lang="sv-SE" baseline="0" dirty="0" smtClean="0"/>
              <a:t>Alkohol innehåller många kalorier </a:t>
            </a:r>
            <a:r>
              <a:rPr lang="sv-SE" sz="1200" kern="1200" dirty="0" smtClean="0">
                <a:solidFill>
                  <a:schemeClr val="tx1"/>
                </a:solidFill>
                <a:effectLst/>
                <a:latin typeface="+mn-lt"/>
                <a:ea typeface="+mn-ea"/>
                <a:cs typeface="+mn-cs"/>
              </a:rPr>
              <a:t>men nästan ingen näring. Enligt NNR 2012 bör intaget av alkohol begränsas: högst 5 procent av energiintaget bör komma från alkohol, eller högst 10 gram alkohol per dag för kvinnor, och högst 20 gram per dag för män. Gravida, barn och ungdomar bör helt avstå från alkoholhaltiga drycker.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Etanol är en carcinogen och ökar risken för flera typer av cancer. Det finns inget intag av alkohol som inte leder till ökad cancerrisk. Alkohol medför även andra hälsorisker.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När det gäller råd för att motverka riskbruk hänvisas till Folkhälsomyndigheten,</a:t>
            </a:r>
            <a:r>
              <a:rPr lang="sv-SE" sz="1200" kern="1200" baseline="0" dirty="0" smtClean="0">
                <a:solidFill>
                  <a:schemeClr val="tx1"/>
                </a:solidFill>
                <a:effectLst/>
                <a:latin typeface="+mn-lt"/>
                <a:ea typeface="+mn-ea"/>
                <a:cs typeface="+mn-cs"/>
              </a:rPr>
              <a:t> </a:t>
            </a:r>
            <a:r>
              <a:rPr lang="sv-SE" sz="1200" u="sng" kern="1200" dirty="0" smtClean="0">
                <a:solidFill>
                  <a:schemeClr val="tx1"/>
                </a:solidFill>
                <a:effectLst/>
                <a:latin typeface="+mn-lt"/>
                <a:ea typeface="+mn-ea"/>
                <a:cs typeface="+mn-cs"/>
                <a:hlinkClick r:id="rId3"/>
              </a:rPr>
              <a:t>www.folkhalsomyndigheten.se</a:t>
            </a: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25</a:t>
            </a:fld>
            <a:endParaRPr lang="sv-SE"/>
          </a:p>
        </p:txBody>
      </p:sp>
    </p:spTree>
    <p:extLst>
      <p:ext uri="{BB962C8B-B14F-4D97-AF65-F5344CB8AC3E}">
        <p14:creationId xmlns:p14="http://schemas.microsoft.com/office/powerpoint/2010/main" val="135623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är svårt att definiera vad som är ”lagom mycket”. Energibehovet är individuellt och det går därför inte att säga vad som är lagom på gruppnivå.</a:t>
            </a:r>
            <a:r>
              <a:rPr lang="sv-SE" sz="1200" kern="1200" baseline="0" dirty="0" smtClean="0">
                <a:solidFill>
                  <a:schemeClr val="tx1"/>
                </a:solidFill>
                <a:effectLst/>
                <a:latin typeface="+mn-lt"/>
                <a:ea typeface="+mn-ea"/>
                <a:cs typeface="+mn-cs"/>
              </a:rPr>
              <a:t> Det handlar om att hitta sin egen nivå.</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26</a:t>
            </a:fld>
            <a:endParaRPr lang="sv-SE"/>
          </a:p>
        </p:txBody>
      </p:sp>
    </p:spTree>
    <p:extLst>
      <p:ext uri="{BB962C8B-B14F-4D97-AF65-F5344CB8AC3E}">
        <p14:creationId xmlns:p14="http://schemas.microsoft.com/office/powerpoint/2010/main" val="135623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a:ln/>
        </p:spPr>
      </p:sp>
      <p:sp>
        <p:nvSpPr>
          <p:cNvPr id="3379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sv-SE" altLang="sv-SE" dirty="0" smtClean="0">
                <a:latin typeface="+mn-lt"/>
              </a:rPr>
              <a:t>Nyckelhålet är Livsmedelsverkets</a:t>
            </a:r>
            <a:r>
              <a:rPr lang="sv-SE" altLang="sv-SE" baseline="0" dirty="0" smtClean="0">
                <a:latin typeface="+mn-lt"/>
              </a:rPr>
              <a:t> symbol som bara får användas på mat som är nyttigare inom samma livsmedelsgrupp. </a:t>
            </a:r>
          </a:p>
          <a:p>
            <a:pPr marL="0" indent="0">
              <a:buFont typeface="Arial" panose="020B0604020202020204" pitchFamily="34" charset="0"/>
              <a:buNone/>
            </a:pPr>
            <a:endParaRPr lang="sv-SE" altLang="sv-SE" baseline="0" dirty="0" smtClean="0">
              <a:latin typeface="+mn-lt"/>
            </a:endParaRPr>
          </a:p>
          <a:p>
            <a:pPr marL="0" indent="0">
              <a:buFont typeface="Arial" panose="020B0604020202020204" pitchFamily="34" charset="0"/>
              <a:buNone/>
            </a:pPr>
            <a:r>
              <a:rPr lang="sv-SE" altLang="sv-SE" baseline="0" dirty="0" smtClean="0">
                <a:latin typeface="+mn-lt"/>
              </a:rPr>
              <a:t>Idag kan Nyckelhålet </a:t>
            </a:r>
            <a:r>
              <a:rPr lang="sv-SE" dirty="0" smtClean="0">
                <a:latin typeface="+mn-lt"/>
              </a:rPr>
              <a:t>användas för 33 olika livsmedelsgrupper. Eftersom olika livsmedelsgrupper innehåller olika sorters näring och i olika mängd skiljer sig kraven åt för varje grupp – bröd jämförs med bröd och korv med korv. Nyckelhålet</a:t>
            </a:r>
            <a:r>
              <a:rPr lang="sv-SE" baseline="0" dirty="0" smtClean="0">
                <a:latin typeface="+mn-lt"/>
              </a:rPr>
              <a:t> kan även sättas </a:t>
            </a:r>
            <a:r>
              <a:rPr lang="sv-SE" altLang="sv-SE" baseline="0" dirty="0" smtClean="0">
                <a:solidFill>
                  <a:srgbClr val="FF0000"/>
                </a:solidFill>
                <a:latin typeface="+mn-lt"/>
              </a:rPr>
              <a:t>på färdigrätter och mat på restaurang. </a:t>
            </a:r>
          </a:p>
          <a:p>
            <a:pPr marL="0" indent="0">
              <a:buFont typeface="Arial" panose="020B0604020202020204" pitchFamily="34" charset="0"/>
              <a:buNone/>
            </a:pPr>
            <a:endParaRPr lang="sv-SE" altLang="sv-SE" baseline="0" dirty="0" smtClean="0">
              <a:solidFill>
                <a:srgbClr val="FF0000"/>
              </a:solidFill>
              <a:latin typeface="+mn-lt"/>
            </a:endParaRPr>
          </a:p>
          <a:p>
            <a:pPr marL="0" indent="0">
              <a:buFont typeface="Arial" panose="020B0604020202020204" pitchFamily="34" charset="0"/>
              <a:buNone/>
            </a:pPr>
            <a:r>
              <a:rPr lang="sv-SE" altLang="sv-SE" baseline="0" dirty="0" smtClean="0">
                <a:solidFill>
                  <a:srgbClr val="FF0000"/>
                </a:solidFill>
                <a:latin typeface="+mn-lt"/>
              </a:rPr>
              <a:t>I föreskriften för Nyckelhålet finns alla kriterier angivna, se bilaga 2: http://www.livsmedelsverket.se/globalassets/om-oss/lagstiftning/livsmedelsinfo-till-konsum---markning/livsfs-2015-1-web.pdf</a:t>
            </a:r>
          </a:p>
          <a:p>
            <a:pPr marL="0" indent="0">
              <a:buFont typeface="Arial" panose="020B0604020202020204" pitchFamily="34" charset="0"/>
              <a:buNone/>
            </a:pPr>
            <a:endParaRPr lang="sv-SE" altLang="sv-SE" baseline="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ltLang="sv-SE" baseline="0" dirty="0" smtClean="0">
                <a:latin typeface="+mn-lt"/>
              </a:rPr>
              <a:t>Ta del av många goda Nyckelhålsrecept på </a:t>
            </a:r>
            <a:r>
              <a:rPr lang="sv-SE" sz="1200" u="sng" kern="1200" dirty="0" smtClean="0">
                <a:solidFill>
                  <a:schemeClr val="tx1"/>
                </a:solidFill>
                <a:effectLst/>
                <a:latin typeface="+mn-lt"/>
                <a:ea typeface="+mn-ea"/>
                <a:cs typeface="+mn-cs"/>
                <a:hlinkClick r:id="rId3"/>
              </a:rPr>
              <a:t>www.nyckelhalet.se</a:t>
            </a:r>
            <a:r>
              <a:rPr lang="sv-SE" altLang="sv-SE" baseline="0" dirty="0" smtClean="0">
                <a:latin typeface="+mn-lt"/>
              </a:rPr>
              <a:t> och gilla Nyckelhålet på </a:t>
            </a:r>
            <a:r>
              <a:rPr lang="sv-SE" altLang="sv-SE" baseline="0" dirty="0" err="1" smtClean="0">
                <a:latin typeface="+mn-lt"/>
              </a:rPr>
              <a:t>Facebook</a:t>
            </a:r>
            <a:r>
              <a:rPr lang="sv-SE" altLang="sv-SE" baseline="0" dirty="0" smtClean="0">
                <a:latin typeface="+mn-lt"/>
              </a:rPr>
              <a:t>!</a:t>
            </a:r>
            <a:endParaRPr lang="sv-SE" altLang="sv-SE" sz="1200"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ltLang="sv-SE" sz="1200" u="sng"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pPr>
              <a:defRPr/>
            </a:pPr>
            <a:fld id="{AC1A71B1-0CAC-43EC-8A92-3EE1D424D800}" type="slidenum">
              <a:rPr lang="sv-SE" smtClean="0"/>
              <a:pPr>
                <a:defRPr/>
              </a:pPr>
              <a:t>27</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i="1" dirty="0" smtClean="0"/>
              <a:t>Mer – byt till – mindre  </a:t>
            </a:r>
            <a:r>
              <a:rPr lang="sv-SE" i="0" dirty="0" smtClean="0"/>
              <a:t>gäller </a:t>
            </a:r>
            <a:r>
              <a:rPr lang="sv-SE" i="0" baseline="0" dirty="0" smtClean="0"/>
              <a:t>på befolkningsnivå. Den som redan äter mycket grönt och frukt behöver självklart inte äta ännu mer. Och för den som äter fullkorn och bra fetter är det bara att fortsätta att äta så. </a:t>
            </a:r>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28</a:t>
            </a:fld>
            <a:endParaRPr lang="sv-SE"/>
          </a:p>
        </p:txBody>
      </p:sp>
    </p:spTree>
    <p:extLst>
      <p:ext uri="{BB962C8B-B14F-4D97-AF65-F5344CB8AC3E}">
        <p14:creationId xmlns:p14="http://schemas.microsoft.com/office/powerpoint/2010/main" val="135623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706438" y="744538"/>
            <a:ext cx="5376862" cy="37242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A0A392A-64BD-410D-8A9A-03E461E7C166}" type="slidenum">
              <a:rPr lang="sv-SE" smtClean="0"/>
              <a:t>29</a:t>
            </a:fld>
            <a:endParaRPr lang="sv-SE"/>
          </a:p>
        </p:txBody>
      </p:sp>
    </p:spTree>
    <p:extLst>
      <p:ext uri="{BB962C8B-B14F-4D97-AF65-F5344CB8AC3E}">
        <p14:creationId xmlns:p14="http://schemas.microsoft.com/office/powerpoint/2010/main" val="305333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a:t>
            </a:r>
            <a:r>
              <a:rPr lang="sv-SE" baseline="0" dirty="0" smtClean="0"/>
              <a:t> flesta vet vad som är bra matvanor, men många har svårt att få till det i praktiken. Därför vill Livsmedelsverket inte bara </a:t>
            </a:r>
            <a:r>
              <a:rPr lang="sv-SE" i="1" baseline="0" dirty="0" smtClean="0"/>
              <a:t>informera</a:t>
            </a:r>
            <a:r>
              <a:rPr lang="sv-SE" baseline="0" dirty="0" smtClean="0"/>
              <a:t> utan även </a:t>
            </a:r>
            <a:r>
              <a:rPr lang="sv-SE" i="1" baseline="0" dirty="0" smtClean="0"/>
              <a:t>motivera, </a:t>
            </a:r>
            <a:r>
              <a:rPr lang="sv-SE" baseline="0" dirty="0" smtClean="0"/>
              <a:t>med hjälp av inspiration och konkreta tips. Man kan äta nyttigt på många sätt, det handlar om att hitta sitt sätt. </a:t>
            </a:r>
          </a:p>
          <a:p>
            <a:endParaRPr lang="sv-SE" baseline="0" dirty="0" smtClean="0"/>
          </a:p>
          <a:p>
            <a:r>
              <a:rPr lang="sv-SE" dirty="0" smtClean="0"/>
              <a:t>För folkhälsan verkar det spela större roll om de som äter sämst ändrar sina matvanor lite i rätt riktning än att de som redan äter ganska bra äter ännu bättre. </a:t>
            </a:r>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3</a:t>
            </a:fld>
            <a:endParaRPr lang="sv-SE"/>
          </a:p>
        </p:txBody>
      </p:sp>
    </p:spTree>
    <p:extLst>
      <p:ext uri="{BB962C8B-B14F-4D97-AF65-F5344CB8AC3E}">
        <p14:creationId xmlns:p14="http://schemas.microsoft.com/office/powerpoint/2010/main" val="3773714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706438" y="744538"/>
            <a:ext cx="5376862" cy="37242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A0A392A-64BD-410D-8A9A-03E461E7C166}" type="slidenum">
              <a:rPr lang="sv-SE" smtClean="0"/>
              <a:t>30</a:t>
            </a:fld>
            <a:endParaRPr lang="sv-SE"/>
          </a:p>
        </p:txBody>
      </p:sp>
    </p:spTree>
    <p:extLst>
      <p:ext uri="{BB962C8B-B14F-4D97-AF65-F5344CB8AC3E}">
        <p14:creationId xmlns:p14="http://schemas.microsoft.com/office/powerpoint/2010/main" val="3053335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706438" y="744538"/>
            <a:ext cx="5376862" cy="37242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A0A392A-64BD-410D-8A9A-03E461E7C166}" type="slidenum">
              <a:rPr lang="sv-SE" smtClean="0"/>
              <a:t>31</a:t>
            </a:fld>
            <a:endParaRPr lang="sv-SE"/>
          </a:p>
        </p:txBody>
      </p:sp>
    </p:spTree>
    <p:extLst>
      <p:ext uri="{BB962C8B-B14F-4D97-AF65-F5344CB8AC3E}">
        <p14:creationId xmlns:p14="http://schemas.microsoft.com/office/powerpoint/2010/main" val="3053335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Tipsa gärna</a:t>
            </a:r>
            <a:r>
              <a:rPr lang="sv-SE" baseline="0" dirty="0" smtClean="0"/>
              <a:t> om matvanekollen:</a:t>
            </a:r>
            <a:r>
              <a:rPr lang="sv-SE" baseline="0" dirty="0" smtClean="0">
                <a:solidFill>
                  <a:srgbClr val="FF0000"/>
                </a:solidFill>
              </a:rPr>
              <a:t> </a:t>
            </a:r>
            <a:r>
              <a:rPr lang="sv-SE" sz="1200" u="sng" kern="1200" dirty="0" smtClean="0">
                <a:solidFill>
                  <a:schemeClr val="tx1"/>
                </a:solidFill>
                <a:effectLst/>
                <a:latin typeface="+mn-lt"/>
                <a:ea typeface="+mn-ea"/>
                <a:cs typeface="+mn-cs"/>
                <a:hlinkClick r:id="rId3"/>
              </a:rPr>
              <a:t>http://www.livsmedelsverket.se/matvanor-halsa--miljo/kostrad-och-matvanor/matvanekollen</a:t>
            </a:r>
            <a:endParaRPr lang="sv-SE" sz="1200" kern="1200" dirty="0" smtClean="0">
              <a:solidFill>
                <a:schemeClr val="tx1"/>
              </a:solidFill>
              <a:effectLst/>
              <a:latin typeface="+mn-lt"/>
              <a:ea typeface="+mn-ea"/>
              <a:cs typeface="+mn-cs"/>
            </a:endParaRPr>
          </a:p>
          <a:p>
            <a:r>
              <a:rPr lang="sv-SE" baseline="0" dirty="0" smtClean="0"/>
              <a:t>Både snabbtestet och matdagboken kan vara bra verktyg som underlag för samtal kring mat och matvanor och som en hjälp för var och en att </a:t>
            </a:r>
            <a:r>
              <a:rPr lang="sv-SE" b="1" i="1" baseline="0" dirty="0" smtClean="0"/>
              <a:t>Hitta sitt sätt</a:t>
            </a:r>
            <a:r>
              <a:rPr lang="sv-SE" b="0" baseline="0" dirty="0" smtClean="0"/>
              <a:t>.</a:t>
            </a:r>
            <a:endParaRPr lang="sv-SE" baseline="0" dirty="0" smtClean="0"/>
          </a:p>
          <a:p>
            <a:endParaRPr lang="sv-SE" baseline="0" dirty="0" smtClean="0"/>
          </a:p>
          <a:p>
            <a:r>
              <a:rPr lang="sv-SE" baseline="0" dirty="0" smtClean="0"/>
              <a:t>Broschyren ”Hitta ditt sätt att äta grönare, lagom mycket och röra på dig” finns här: </a:t>
            </a:r>
            <a:r>
              <a:rPr lang="sv-SE" baseline="0" dirty="0" smtClean="0">
                <a:hlinkClick r:id="rId4"/>
              </a:rPr>
              <a:t>http://www.livsmedelsverket.se/globalassets/matvanor-halsa-miljo/kostrad-matvanor/vuxna/kostraed_webb.pdf?id=7675</a:t>
            </a: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Engelsk version: </a:t>
            </a:r>
            <a:r>
              <a:rPr lang="sv-SE" sz="1200" u="sng" kern="1200" dirty="0" smtClean="0">
                <a:solidFill>
                  <a:schemeClr val="tx1"/>
                </a:solidFill>
                <a:effectLst/>
                <a:latin typeface="+mn-lt"/>
                <a:ea typeface="+mn-ea"/>
                <a:cs typeface="+mn-cs"/>
                <a:hlinkClick r:id="rId5"/>
              </a:rPr>
              <a:t>http://www.livsmedelsverket.se/globalassets/english/food-habits-health-environment/dietary-guidelines/kostrad-eng.pdf?id=8140</a:t>
            </a:r>
            <a:endParaRPr lang="sv-SE" sz="1200" kern="1200" dirty="0" smtClean="0">
              <a:solidFill>
                <a:schemeClr val="tx1"/>
              </a:solidFill>
              <a:effectLst/>
              <a:latin typeface="+mn-lt"/>
              <a:ea typeface="+mn-ea"/>
              <a:cs typeface="+mn-cs"/>
            </a:endParaRPr>
          </a:p>
          <a:p>
            <a:endParaRPr lang="sv-SE" baseline="0" dirty="0" smtClean="0"/>
          </a:p>
          <a:p>
            <a:endParaRPr lang="sv-SE" baseline="0" dirty="0" smtClean="0"/>
          </a:p>
          <a:p>
            <a:r>
              <a:rPr lang="sv-SE" baseline="0" dirty="0" smtClean="0"/>
              <a:t>I rapporten som ligger till grund för råden finns fördjupad information. Rapporten finns här: </a:t>
            </a:r>
            <a:r>
              <a:rPr lang="sv-SE" baseline="0" dirty="0" smtClean="0">
                <a:hlinkClick r:id="rId6"/>
              </a:rPr>
              <a:t>http://www.livsmedelsverket.se/globalassets/rapporter/2015/rapp-5-hanteringsrapport-slutversion.pdf?id=7671</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32</a:t>
            </a:fld>
            <a:endParaRPr lang="sv-SE"/>
          </a:p>
        </p:txBody>
      </p:sp>
    </p:spTree>
    <p:extLst>
      <p:ext uri="{BB962C8B-B14F-4D97-AF65-F5344CB8AC3E}">
        <p14:creationId xmlns:p14="http://schemas.microsoft.com/office/powerpoint/2010/main" val="97504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Livsmedelsverkets råd är inte bantningstips.</a:t>
            </a:r>
            <a:r>
              <a:rPr lang="sv-SE" baseline="0" dirty="0" smtClean="0"/>
              <a:t> För att gå ner snabbt i vikt finns det många olika metoder som passar bättre och sämre för olika personer. Den stora utmaningen är ofta att hålla vikten efter viktnedgång och då kan Livsmedelsverkets råd vara en god hjälp. Råden kan också förebygga viktökning, vilket är det allra bästa sättet att undvika övervikt. </a:t>
            </a:r>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4</a:t>
            </a:fld>
            <a:endParaRPr lang="sv-SE"/>
          </a:p>
        </p:txBody>
      </p:sp>
    </p:spTree>
    <p:extLst>
      <p:ext uri="{BB962C8B-B14F-4D97-AF65-F5344CB8AC3E}">
        <p14:creationId xmlns:p14="http://schemas.microsoft.com/office/powerpoint/2010/main" val="377371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Kostråden grundar sig på den senaste versionen av de nordiska näringsrekommendationerna som publicerades 2013 (NNR 2012). </a:t>
            </a:r>
            <a:r>
              <a:rPr lang="sv-SE" dirty="0" smtClean="0"/>
              <a:t>Mer än hundra experter har varit involverade i revideringen. Ledande forskare och experter inom varje område främst från de nordiska länderna deltog. Experterna har gått igenom vetenskapliga studier och översikter som har publicerats mellan år 2000 och 2012 och tittat på hur olika näringsämnen, livsmedel och matvanor påverkar hälsan. Särskilt fokus har lagts på områden där det kommit mycket ny forskning – fett, kolhydrater, D-vitamin och olika matvanors effekt på hälsan. Endast studier som håller tillräckligt hög vetenskaplig kvalitet har inkluderats.</a:t>
            </a:r>
          </a:p>
          <a:p>
            <a:endParaRPr lang="sv-SE" baseline="0" dirty="0" smtClean="0"/>
          </a:p>
          <a:p>
            <a:r>
              <a:rPr lang="sv-SE" dirty="0" smtClean="0"/>
              <a:t>NNR 2012 har antagits som de officiella rekommendationer som används i Sverige.</a:t>
            </a:r>
            <a:endParaRPr lang="sv-SE" baseline="0" dirty="0" smtClean="0"/>
          </a:p>
          <a:p>
            <a:endParaRPr lang="sv-SE" baseline="0" dirty="0" smtClean="0"/>
          </a:p>
          <a:p>
            <a:r>
              <a:rPr lang="sv-SE" baseline="0" dirty="0" smtClean="0"/>
              <a:t>Här hittar du länkar till de Nordiska näringsrekommendationerna: http://www.livsmedelsverket.se/matvanor-halsa--miljo/kostrad-och-matvanor/naringsrekommendationer/ Där finns även en särskild presentation (</a:t>
            </a:r>
            <a:r>
              <a:rPr lang="sv-SE" baseline="0" dirty="0" err="1" smtClean="0"/>
              <a:t>ppt</a:t>
            </a:r>
            <a:r>
              <a:rPr lang="sv-SE" baseline="0" dirty="0" smtClean="0"/>
              <a:t>) om de Nordiska Näringsrekommendationerna. </a:t>
            </a:r>
          </a:p>
          <a:p>
            <a:endParaRPr lang="sv-SE" baseline="0" dirty="0" smtClean="0"/>
          </a:p>
        </p:txBody>
      </p:sp>
      <p:sp>
        <p:nvSpPr>
          <p:cNvPr id="4" name="Platshållare för bildnummer 3"/>
          <p:cNvSpPr>
            <a:spLocks noGrp="1"/>
          </p:cNvSpPr>
          <p:nvPr>
            <p:ph type="sldNum" sz="quarter" idx="10"/>
          </p:nvPr>
        </p:nvSpPr>
        <p:spPr/>
        <p:txBody>
          <a:bodyPr/>
          <a:lstStyle/>
          <a:p>
            <a:fld id="{9AFC5AC8-708F-4654-83DC-266AF2265BFA}" type="slidenum">
              <a:rPr lang="sv-SE" smtClean="0"/>
              <a:t>5</a:t>
            </a:fld>
            <a:endParaRPr lang="sv-SE"/>
          </a:p>
        </p:txBody>
      </p:sp>
    </p:spTree>
    <p:extLst>
      <p:ext uri="{BB962C8B-B14F-4D97-AF65-F5344CB8AC3E}">
        <p14:creationId xmlns:p14="http://schemas.microsoft.com/office/powerpoint/2010/main" val="341114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Livsmedelsverket har ett så kallat sektorsansvar för regeringens miljömålsarbete. </a:t>
            </a:r>
          </a:p>
          <a:p>
            <a:r>
              <a:rPr lang="sv-SE" dirty="0" smtClean="0"/>
              <a:t>Livsmedelsverket har alltså ett tydligt uppdrag att arbeta för att minska miljöbelastningen inom livsmedelsområdet.</a:t>
            </a:r>
          </a:p>
          <a:p>
            <a:endParaRPr lang="sv-SE" dirty="0" smtClean="0"/>
          </a:p>
          <a:p>
            <a:r>
              <a:rPr lang="sv-SE" sz="1200" b="0" dirty="0" smtClean="0"/>
              <a:t>Det finns 16 nationella miljökvalitetsmål fastställda</a:t>
            </a:r>
            <a:r>
              <a:rPr lang="sv-SE" sz="1200" b="0" baseline="0" dirty="0" smtClean="0"/>
              <a:t> </a:t>
            </a:r>
            <a:r>
              <a:rPr lang="sv-SE" sz="1200" b="0" dirty="0" smtClean="0"/>
              <a:t>av riksdagen. Miljökvalitetsmålen beskriver den kvalitet vi vill att miljön ska ha inom olika områden – allt från luft utan föroreningar och sjöar som inte har problem med övergödning eller försurning, till fungerande ekosystem i skogar och jordbruksmark.</a:t>
            </a:r>
            <a:endParaRPr lang="sv-SE" sz="1200" b="0" baseline="0" dirty="0" smtClean="0"/>
          </a:p>
        </p:txBody>
      </p:sp>
      <p:sp>
        <p:nvSpPr>
          <p:cNvPr id="4" name="Platshållare för bildnummer 3"/>
          <p:cNvSpPr>
            <a:spLocks noGrp="1"/>
          </p:cNvSpPr>
          <p:nvPr>
            <p:ph type="sldNum" sz="quarter" idx="10"/>
          </p:nvPr>
        </p:nvSpPr>
        <p:spPr/>
        <p:txBody>
          <a:bodyPr/>
          <a:lstStyle/>
          <a:p>
            <a:fld id="{9AFC5AC8-708F-4654-83DC-266AF2265BFA}" type="slidenum">
              <a:rPr lang="sv-SE" smtClean="0"/>
              <a:t>6</a:t>
            </a:fld>
            <a:endParaRPr lang="sv-SE"/>
          </a:p>
        </p:txBody>
      </p:sp>
    </p:spTree>
    <p:extLst>
      <p:ext uri="{BB962C8B-B14F-4D97-AF65-F5344CB8AC3E}">
        <p14:creationId xmlns:p14="http://schemas.microsoft.com/office/powerpoint/2010/main" val="341114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från växtriket omfattar grönsaker, frukt</a:t>
            </a:r>
            <a:r>
              <a:rPr lang="sv-SE" baseline="0" dirty="0" smtClean="0"/>
              <a:t> och bär, spannmål och vegetabiliska fetter.</a:t>
            </a:r>
            <a:endParaRPr lang="sv-SE" dirty="0" smtClean="0"/>
          </a:p>
        </p:txBody>
      </p:sp>
      <p:sp>
        <p:nvSpPr>
          <p:cNvPr id="4" name="Platshållare för bildnummer 3"/>
          <p:cNvSpPr>
            <a:spLocks noGrp="1"/>
          </p:cNvSpPr>
          <p:nvPr>
            <p:ph type="sldNum" sz="quarter" idx="10"/>
          </p:nvPr>
        </p:nvSpPr>
        <p:spPr/>
        <p:txBody>
          <a:bodyPr/>
          <a:lstStyle/>
          <a:p>
            <a:fld id="{9AFC5AC8-708F-4654-83DC-266AF2265BFA}" type="slidenum">
              <a:rPr lang="sv-SE" smtClean="0"/>
              <a:t>7</a:t>
            </a:fld>
            <a:endParaRPr lang="sv-SE"/>
          </a:p>
        </p:txBody>
      </p:sp>
    </p:spTree>
    <p:extLst>
      <p:ext uri="{BB962C8B-B14F-4D97-AF65-F5344CB8AC3E}">
        <p14:creationId xmlns:p14="http://schemas.microsoft.com/office/powerpoint/2010/main" val="363217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Potatis ingår inte</a:t>
            </a:r>
            <a:r>
              <a:rPr lang="sv-SE" baseline="0" dirty="0" smtClean="0"/>
              <a:t> i mängden 500 gram men är bra mat ändå. Potatis bidrar med näring och mättar bra. </a:t>
            </a:r>
          </a:p>
          <a:p>
            <a:r>
              <a:rPr lang="sv-SE" baseline="0" dirty="0" smtClean="0"/>
              <a:t>1 dl juice kunde tidigare räknas in i mängden 500 gram, men det är nu ändrat. Juice mättar inte på samma sätt som grönt och frukt och innehåller oftast inte så mycket fibrer. </a:t>
            </a:r>
            <a:r>
              <a:rPr lang="sv-SE" baseline="0" dirty="0" err="1" smtClean="0"/>
              <a:t>Smoothie</a:t>
            </a:r>
            <a:r>
              <a:rPr lang="sv-SE" baseline="0" dirty="0" smtClean="0"/>
              <a:t> kan däremot räknas, eftersom man inte filtrerar bort fibrerna. </a:t>
            </a:r>
          </a:p>
          <a:p>
            <a:endParaRPr lang="sv-SE" baseline="0" dirty="0" smtClean="0"/>
          </a:p>
          <a:p>
            <a:r>
              <a:rPr lang="sv-SE" baseline="0" dirty="0" smtClean="0"/>
              <a:t>Grova grönsaker är bra både för hälsan och miljön. De innehåller mer fibrer, vilket är bra för hälsan, och har bättre lagringsduglighet än salladsgrönsaker, vilket gör att de håller längre och det inte blir så mycket matsvinn. </a:t>
            </a:r>
            <a:endParaRPr lang="sv-SE" dirty="0" smtClean="0"/>
          </a:p>
        </p:txBody>
      </p:sp>
      <p:sp>
        <p:nvSpPr>
          <p:cNvPr id="4" name="Platshållare för bildnummer 3"/>
          <p:cNvSpPr>
            <a:spLocks noGrp="1"/>
          </p:cNvSpPr>
          <p:nvPr>
            <p:ph type="sldNum" sz="quarter" idx="10"/>
          </p:nvPr>
        </p:nvSpPr>
        <p:spPr/>
        <p:txBody>
          <a:bodyPr/>
          <a:lstStyle/>
          <a:p>
            <a:fld id="{9AFC5AC8-708F-4654-83DC-266AF2265BFA}" type="slidenum">
              <a:rPr lang="sv-SE" smtClean="0"/>
              <a:t>8</a:t>
            </a:fld>
            <a:endParaRPr lang="sv-SE"/>
          </a:p>
        </p:txBody>
      </p:sp>
    </p:spTree>
    <p:extLst>
      <p:ext uri="{BB962C8B-B14F-4D97-AF65-F5344CB8AC3E}">
        <p14:creationId xmlns:p14="http://schemas.microsoft.com/office/powerpoint/2010/main" val="363217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Bidrar med D-vitamin, jod och selen som många </a:t>
            </a:r>
            <a:r>
              <a:rPr lang="sv-SE" dirty="0" smtClean="0"/>
              <a:t>i Sverige får </a:t>
            </a:r>
            <a:r>
              <a:rPr lang="sv-SE" dirty="0"/>
              <a:t>för lite av och omega-3-fetter som kan minska risken för hjärt- och kärlsjukdom och är viktiga för hjärnans utveckling och funktion.</a:t>
            </a:r>
          </a:p>
          <a:p>
            <a:endParaRPr lang="sv-SE" dirty="0"/>
          </a:p>
        </p:txBody>
      </p:sp>
      <p:sp>
        <p:nvSpPr>
          <p:cNvPr id="4" name="Platshållare för bildnummer 3"/>
          <p:cNvSpPr>
            <a:spLocks noGrp="1"/>
          </p:cNvSpPr>
          <p:nvPr>
            <p:ph type="sldNum" sz="quarter" idx="10"/>
          </p:nvPr>
        </p:nvSpPr>
        <p:spPr/>
        <p:txBody>
          <a:bodyPr/>
          <a:lstStyle/>
          <a:p>
            <a:fld id="{9AFC5AC8-708F-4654-83DC-266AF2265BFA}" type="slidenum">
              <a:rPr lang="sv-SE" smtClean="0"/>
              <a:t>9</a:t>
            </a:fld>
            <a:endParaRPr lang="sv-SE"/>
          </a:p>
        </p:txBody>
      </p:sp>
    </p:spTree>
    <p:extLst>
      <p:ext uri="{BB962C8B-B14F-4D97-AF65-F5344CB8AC3E}">
        <p14:creationId xmlns:p14="http://schemas.microsoft.com/office/powerpoint/2010/main" val="63981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426"/>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5E30AA5-EC98-4A8E-AFAF-B7AFC60E4577}" type="datetimeFigureOut">
              <a:rPr lang="sv-SE" smtClean="0"/>
              <a:t>2015-06-01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99418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E30AA5-EC98-4A8E-AFAF-B7AFC60E4577}" type="datetimeFigureOut">
              <a:rPr lang="sv-SE" smtClean="0"/>
              <a:t>2015-06-01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0540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780337" y="274639"/>
            <a:ext cx="2414588"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536575" y="274639"/>
            <a:ext cx="7078663"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E30AA5-EC98-4A8E-AFAF-B7AFC60E4577}" type="datetimeFigureOut">
              <a:rPr lang="sv-SE" smtClean="0"/>
              <a:t>2015-06-01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296535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E30AA5-EC98-4A8E-AFAF-B7AFC60E4577}" type="datetimeFigureOut">
              <a:rPr lang="sv-SE" smtClean="0"/>
              <a:t>2015-06-01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158185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4406901"/>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5E30AA5-EC98-4A8E-AFAF-B7AFC60E4577}" type="datetimeFigureOut">
              <a:rPr lang="sv-SE" smtClean="0"/>
              <a:t>2015-06-01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91432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5E30AA5-EC98-4A8E-AFAF-B7AFC60E4577}" type="datetimeFigureOut">
              <a:rPr lang="sv-SE" smtClean="0"/>
              <a:t>2015-06-01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189509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5E30AA5-EC98-4A8E-AFAF-B7AFC60E4577}" type="datetimeFigureOut">
              <a:rPr lang="sv-SE" smtClean="0"/>
              <a:t>2015-06-01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100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5E30AA5-EC98-4A8E-AFAF-B7AFC60E4577}" type="datetimeFigureOut">
              <a:rPr lang="sv-SE" smtClean="0"/>
              <a:t>2015-06-01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9405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5E30AA5-EC98-4A8E-AFAF-B7AFC60E4577}" type="datetimeFigureOut">
              <a:rPr lang="sv-SE" smtClean="0"/>
              <a:t>2015-06-01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84868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5E30AA5-EC98-4A8E-AFAF-B7AFC60E4577}" type="datetimeFigureOut">
              <a:rPr lang="sv-SE" smtClean="0"/>
              <a:t>2015-06-01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420661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5E30AA5-EC98-4A8E-AFAF-B7AFC60E4577}" type="datetimeFigureOut">
              <a:rPr lang="sv-SE" smtClean="0"/>
              <a:t>2015-06-01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86946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30AA5-EC98-4A8E-AFAF-B7AFC60E4577}" type="datetimeFigureOut">
              <a:rPr lang="sv-SE" smtClean="0"/>
              <a:t>2015-06-01</a:t>
            </a:fld>
            <a:endParaRPr lang="sv-SE"/>
          </a:p>
        </p:txBody>
      </p:sp>
      <p:sp>
        <p:nvSpPr>
          <p:cNvPr id="5" name="Platshållare för sidfot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8E55-ECC8-4B10-864F-81CC7F83EDFB}" type="slidenum">
              <a:rPr lang="sv-SE" smtClean="0"/>
              <a:t>‹#›</a:t>
            </a:fld>
            <a:endParaRPr lang="sv-SE"/>
          </a:p>
        </p:txBody>
      </p:sp>
    </p:spTree>
    <p:extLst>
      <p:ext uri="{BB962C8B-B14F-4D97-AF65-F5344CB8AC3E}">
        <p14:creationId xmlns:p14="http://schemas.microsoft.com/office/powerpoint/2010/main" val="114566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Råd bra matvanor\Svenska kostråd 2014-15\Nya kostråd - bilder till vidareinformatörer version 5\Bil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55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H:\Råd bra matvanor\Svenska kostråd 2014-15\Nya kostråd - bilder till vidareinformatörer version 5\bild 10 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3886"/>
            <a:ext cx="9906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9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Råd bra matvanor\Svenska kostråd 2014-15\Nya kostråd - bilder till vidareinformatörer version 5\Bild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34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H:\Råd bra matvanor\Svenska kostråd 2014-15\Nya kostråd - bilder till vidareinformatörer version 5\bild 12 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725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Råd bra matvanor\Svenska kostråd 2014-15\Nya kostråd - bilder till vidareinformatörer version 5\Bild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808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Råd bra matvanor\Svenska kostråd 2014-15\Nya kostråd - bilder till vidareinformatörer version 5\Bild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53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Råd bra matvanor\Svenska kostråd 2014-15\Nya kostråd - bilder till vidareinformatörer version 5\Bild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9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Råd bra matvanor\Svenska kostråd 2014-15\Nya kostråd - bilder till vidareinformatörer version 5\Bild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79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Råd bra matvanor\Svenska kostråd 2014-15\Nya kostråd - bilder till vidareinformatörer version 5\Bild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66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Råd bra matvanor\Svenska kostråd 2014-15\Nya kostråd - bilder till vidareinformatörer version 5\Bild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91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Råd bra matvanor\Svenska kostråd 2014-15\Nya kostråd - bilder till vidareinformatörer version 5\Bild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6"/>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4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2050" name="Picture 2" descr="H:\Råd bra matvanor\Svenska kostråd 2014-15\Nya kostråd - bilder till vidareinformatörer version 5\Bil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3"/>
            <a:ext cx="9906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45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Råd bra matvanor\Svenska kostråd 2014-15\Nya kostråd - bilder till vidareinformatörer version 5\Bild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86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Råd bra matvanor\Svenska kostråd 2014-15\Nya kostråd - bilder till vidareinformatörer version 5\Bild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01"/>
            <a:ext cx="990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9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H:\Råd bra matvanor\Svenska kostråd 2014-15\Nya kostråd - bilder till vidareinformatörer version 5\bild 22 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575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Råd bra matvanor\Svenska kostråd 2014-15\Nya kostråd - bilder till vidareinformatörer version 5\Bild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54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Råd bra matvanor\Svenska kostråd 2014-15\Nya kostråd - bilder till vidareinformatörer version 5\Bild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9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Råd bra matvanor\Svenska kostråd 2014-15\Nya kostråd - bilder till vidareinformatörer version 5\Bild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39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Råd bra matvanor\Svenska kostråd 2014-15\Nya kostråd - bilder till vidareinformatörer version 5\Bild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 y="0"/>
            <a:ext cx="990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374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endParaRPr lang="sv-SE"/>
          </a:p>
        </p:txBody>
      </p:sp>
      <p:sp>
        <p:nvSpPr>
          <p:cNvPr id="8" name="Platshållare för text 7"/>
          <p:cNvSpPr>
            <a:spLocks noGrp="1"/>
          </p:cNvSpPr>
          <p:nvPr>
            <p:ph type="body" idx="1"/>
          </p:nvPr>
        </p:nvSpPr>
        <p:spPr/>
        <p:txBody>
          <a:bodyPr/>
          <a:lstStyle/>
          <a:p>
            <a:endParaRPr lang="sv-SE"/>
          </a:p>
        </p:txBody>
      </p:sp>
      <p:pic>
        <p:nvPicPr>
          <p:cNvPr id="32771" name="Picture 3" descr="H:\Råd bra matvanor\Svenska kostråd 2014-15\Nya kostråd - bilder till vidareinformatörer version 5\Nya kostråd - bilder till vidareinformatörer version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 y="0"/>
            <a:ext cx="990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406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Råd bra matvanor\Svenska kostråd 2014-15\Nya kostråd - bilder till vidareinformatörer version 5\Bild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90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30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a:p>
        </p:txBody>
      </p:sp>
      <p:pic>
        <p:nvPicPr>
          <p:cNvPr id="28674" name="Picture 2" descr="H:\Råd bra matvanor\Svenska kostråd 2014-15\Nya kostråd - bilder till vidareinformatörer version 5\Bild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47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3074" name="Picture 2" descr="H:\Råd bra matvanor\Svenska kostråd 2014-15\Nya kostråd - bilder till vidareinformatörer version 5\Bil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12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a:p>
        </p:txBody>
      </p:sp>
      <p:pic>
        <p:nvPicPr>
          <p:cNvPr id="29698" name="Picture 2" descr="H:\Råd bra matvanor\Svenska kostråd 2014-15\Nya kostråd - bilder till vidareinformatörer version 5\Bild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289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a:p>
        </p:txBody>
      </p:sp>
      <p:pic>
        <p:nvPicPr>
          <p:cNvPr id="30722" name="Picture 2" descr="H:\Råd bra matvanor\Svenska kostråd 2014-15\Nya kostråd - bilder till vidareinformatörer version 5\Bild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289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Råd bra matvanor\Svenska kostråd 2014-15\Nya kostråd - bilder till vidareinformatörer version 5\Bild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 y="13508"/>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80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098" name="Picture 2" descr="H:\Råd bra matvanor\Svenska kostråd 2014-15\Nya kostråd - bilder till vidareinformatörer version 5\Bil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906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01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Råd bra matvanor\Svenska kostråd 2014-15\Nya kostråd - bilder till vidareinformatörer version 5\Bil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 y="2167"/>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22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Råd bra matvanor\Svenska kostråd 2014-15\Nya kostråd - bilder till vidareinformatörer version 5\Bild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 y="0"/>
            <a:ext cx="9906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4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Råd bra matvanor\Svenska kostråd 2014-15\Nya kostråd - bilder till vidareinformatörer version 5\Bil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9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Råd bra matvanor\Svenska kostråd 2014-15\Nya kostråd - bilder till vidareinformatörer version 5\Bil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90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13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Råd bra matvanor\Svenska kostråd 2014-15\Nya kostråd - bilder till vidareinformatörer version 5\Bil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2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3438</TotalTime>
  <Words>2528</Words>
  <Application>Microsoft Office PowerPoint</Application>
  <PresentationFormat>A4 (210 x 297 mm)</PresentationFormat>
  <Paragraphs>168</Paragraphs>
  <Slides>32</Slides>
  <Notes>32</Notes>
  <HiddenSlides>0</HiddenSlides>
  <MMClips>0</MMClips>
  <ScaleCrop>false</ScaleCrop>
  <HeadingPairs>
    <vt:vector size="4" baseType="variant">
      <vt:variant>
        <vt:lpstr>Tema</vt:lpstr>
      </vt:variant>
      <vt:variant>
        <vt:i4>1</vt:i4>
      </vt:variant>
      <vt:variant>
        <vt:lpstr>Bildrubriker</vt:lpstr>
      </vt:variant>
      <vt:variant>
        <vt:i4>32</vt:i4>
      </vt:variant>
    </vt:vector>
  </HeadingPairs>
  <TitlesOfParts>
    <vt:vector size="33" baseType="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Livsmedelsverket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Huvudrubrik Arial 40/46 punkter – max två rader</dc:title>
  <dc:creator>Andersen Merethe KO</dc:creator>
  <cp:lastModifiedBy>Sanner Färnstrand Jorun KO</cp:lastModifiedBy>
  <cp:revision>239</cp:revision>
  <cp:lastPrinted>2015-06-01T08:04:09Z</cp:lastPrinted>
  <dcterms:created xsi:type="dcterms:W3CDTF">2014-09-26T11:18:01Z</dcterms:created>
  <dcterms:modified xsi:type="dcterms:W3CDTF">2015-06-01T14:13:52Z</dcterms:modified>
</cp:coreProperties>
</file>